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4"/>
  </p:notesMasterIdLst>
  <p:handoutMasterIdLst>
    <p:handoutMasterId r:id="rId15"/>
  </p:handoutMasterIdLst>
  <p:sldIdLst>
    <p:sldId id="257" r:id="rId3"/>
    <p:sldId id="270" r:id="rId4"/>
    <p:sldId id="285" r:id="rId5"/>
    <p:sldId id="287" r:id="rId6"/>
    <p:sldId id="276" r:id="rId7"/>
    <p:sldId id="289" r:id="rId8"/>
    <p:sldId id="288" r:id="rId9"/>
    <p:sldId id="267" r:id="rId10"/>
    <p:sldId id="286" r:id="rId11"/>
    <p:sldId id="291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leen Halverson" initials="KH" lastIdx="30" clrIdx="0">
    <p:extLst>
      <p:ext uri="{19B8F6BF-5375-455C-9EA6-DF929625EA0E}">
        <p15:presenceInfo xmlns:p15="http://schemas.microsoft.com/office/powerpoint/2012/main" userId="Kathleen Halver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B7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B9AF53-5AFE-9F19-E1C6-91F6FC998615}" v="5" dt="2022-07-06T17:55:45.695"/>
    <p1510:client id="{8A63437A-39DA-5D20-CF30-E63CCC63B4CC}" v="8" dt="2022-07-06T17:54:04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4" autoAdjust="0"/>
    <p:restoredTop sz="94660"/>
  </p:normalViewPr>
  <p:slideViewPr>
    <p:cSldViewPr snapToGrid="0">
      <p:cViewPr varScale="1">
        <p:scale>
          <a:sx n="62" d="100"/>
          <a:sy n="62" d="100"/>
        </p:scale>
        <p:origin x="932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 Collins" userId="S::bcollins@asha.org::0294769b-8741-447c-aee4-3e8f69c05db6" providerId="AD" clId="Web-{18B9AF53-5AFE-9F19-E1C6-91F6FC998615}"/>
    <pc:docChg chg="modSld">
      <pc:chgData name="Bria Collins" userId="S::bcollins@asha.org::0294769b-8741-447c-aee4-3e8f69c05db6" providerId="AD" clId="Web-{18B9AF53-5AFE-9F19-E1C6-91F6FC998615}" dt="2022-07-06T17:55:45.695" v="4" actId="20577"/>
      <pc:docMkLst>
        <pc:docMk/>
      </pc:docMkLst>
      <pc:sldChg chg="modSp">
        <pc:chgData name="Bria Collins" userId="S::bcollins@asha.org::0294769b-8741-447c-aee4-3e8f69c05db6" providerId="AD" clId="Web-{18B9AF53-5AFE-9F19-E1C6-91F6FC998615}" dt="2022-07-06T17:55:45.695" v="4" actId="20577"/>
        <pc:sldMkLst>
          <pc:docMk/>
          <pc:sldMk cId="0" sldId="282"/>
        </pc:sldMkLst>
        <pc:spChg chg="mod">
          <ac:chgData name="Bria Collins" userId="S::bcollins@asha.org::0294769b-8741-447c-aee4-3e8f69c05db6" providerId="AD" clId="Web-{18B9AF53-5AFE-9F19-E1C6-91F6FC998615}" dt="2022-07-06T17:55:45.695" v="4" actId="20577"/>
          <ac:spMkLst>
            <pc:docMk/>
            <pc:sldMk cId="0" sldId="282"/>
            <ac:spMk id="3" creationId="{A685C56E-03F6-4925-A50C-B5F90CBB4E4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D1870-FFD4-4833-B312-776A56051E9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ABE26E-FC44-4983-9C49-16BE42209ACF}">
      <dgm:prSet custT="1"/>
      <dgm:spPr>
        <a:solidFill>
          <a:srgbClr val="1B7C93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There is the potential for over- or under-amplification as OTC devices do not require a hearing evaluation.</a:t>
          </a:r>
        </a:p>
      </dgm:t>
    </dgm:pt>
    <dgm:pt modelId="{2EA8DF1C-E1C1-4BA3-891E-4865218FA685}" type="parTrans" cxnId="{EC2ED260-8F59-4002-BEDD-FE68FE013BD1}">
      <dgm:prSet/>
      <dgm:spPr/>
      <dgm:t>
        <a:bodyPr/>
        <a:lstStyle/>
        <a:p>
          <a:endParaRPr lang="en-US"/>
        </a:p>
      </dgm:t>
    </dgm:pt>
    <dgm:pt modelId="{B3398CEE-96C3-4089-BC0F-739A0C521C8E}" type="sibTrans" cxnId="{EC2ED260-8F59-4002-BEDD-FE68FE013BD1}">
      <dgm:prSet/>
      <dgm:spPr/>
      <dgm:t>
        <a:bodyPr/>
        <a:lstStyle/>
        <a:p>
          <a:endParaRPr lang="en-US"/>
        </a:p>
      </dgm:t>
    </dgm:pt>
    <dgm:pt modelId="{733174D1-EC8D-4D0F-8691-3A658193C0C3}">
      <dgm:prSet custT="1"/>
      <dgm:spPr>
        <a:solidFill>
          <a:srgbClr val="1B7C93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No formal hearing evaluation is needed to obtain OTC devices. Ear-related medical complications may go undiagnosed.</a:t>
          </a:r>
        </a:p>
      </dgm:t>
    </dgm:pt>
    <dgm:pt modelId="{4E9712A1-F0D9-491E-8848-0C41B1B5502D}" type="parTrans" cxnId="{9C42AFB2-07BC-48CF-BB07-D635FA5452D2}">
      <dgm:prSet/>
      <dgm:spPr/>
      <dgm:t>
        <a:bodyPr/>
        <a:lstStyle/>
        <a:p>
          <a:endParaRPr lang="en-US"/>
        </a:p>
      </dgm:t>
    </dgm:pt>
    <dgm:pt modelId="{CF3C943F-4823-454D-89AD-75BE8B93E5FE}" type="sibTrans" cxnId="{9C42AFB2-07BC-48CF-BB07-D635FA5452D2}">
      <dgm:prSet/>
      <dgm:spPr/>
      <dgm:t>
        <a:bodyPr/>
        <a:lstStyle/>
        <a:p>
          <a:endParaRPr lang="en-US"/>
        </a:p>
      </dgm:t>
    </dgm:pt>
    <dgm:pt modelId="{90D6F1C5-4789-4E47-9FBF-49C10F0B02E4}">
      <dgm:prSet custT="1"/>
      <dgm:spPr>
        <a:solidFill>
          <a:srgbClr val="1B7C93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OTC devices come with no follow-up care  or rehabilitation plan.</a:t>
          </a:r>
        </a:p>
      </dgm:t>
    </dgm:pt>
    <dgm:pt modelId="{70D5EA94-161A-4D76-9778-2FC9B0A87EF1}" type="parTrans" cxnId="{328B1817-978C-44E7-96DF-B2F64A4E9476}">
      <dgm:prSet/>
      <dgm:spPr/>
      <dgm:t>
        <a:bodyPr/>
        <a:lstStyle/>
        <a:p>
          <a:endParaRPr lang="en-US"/>
        </a:p>
      </dgm:t>
    </dgm:pt>
    <dgm:pt modelId="{9CD1FE65-C5B7-41AF-80EE-D1F5B0957995}" type="sibTrans" cxnId="{328B1817-978C-44E7-96DF-B2F64A4E9476}">
      <dgm:prSet/>
      <dgm:spPr/>
      <dgm:t>
        <a:bodyPr/>
        <a:lstStyle/>
        <a:p>
          <a:endParaRPr lang="en-US"/>
        </a:p>
      </dgm:t>
    </dgm:pt>
    <dgm:pt modelId="{5CE9EAD3-DA25-4BD5-AEE5-BB429FD5D693}">
      <dgm:prSet custT="1"/>
      <dgm:spPr>
        <a:solidFill>
          <a:srgbClr val="1B7C93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No professional will be monitoring hearing levels over time or troubleshooting OTC device issues.</a:t>
          </a:r>
        </a:p>
      </dgm:t>
    </dgm:pt>
    <dgm:pt modelId="{EF0975DD-5EAF-4D9E-9201-3CE2CDC0FF38}" type="parTrans" cxnId="{8D0E7BA6-7BCF-4DAC-B98E-7525DCD31A2E}">
      <dgm:prSet/>
      <dgm:spPr/>
      <dgm:t>
        <a:bodyPr/>
        <a:lstStyle/>
        <a:p>
          <a:endParaRPr lang="en-US"/>
        </a:p>
      </dgm:t>
    </dgm:pt>
    <dgm:pt modelId="{21258916-FF67-43F8-AA42-243609E1ED04}" type="sibTrans" cxnId="{8D0E7BA6-7BCF-4DAC-B98E-7525DCD31A2E}">
      <dgm:prSet/>
      <dgm:spPr/>
      <dgm:t>
        <a:bodyPr/>
        <a:lstStyle/>
        <a:p>
          <a:endParaRPr lang="en-US"/>
        </a:p>
      </dgm:t>
    </dgm:pt>
    <dgm:pt modelId="{1FF16C26-6600-4AC0-80E7-79FC2311A768}">
      <dgm:prSet custT="1"/>
      <dgm:spPr>
        <a:solidFill>
          <a:srgbClr val="1B7C93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There is no use of verification or best practices for hearing aid fitting and follow-up.</a:t>
          </a:r>
        </a:p>
      </dgm:t>
    </dgm:pt>
    <dgm:pt modelId="{1FD52C0A-BAB8-414D-BDBB-D88B57F0478D}" type="parTrans" cxnId="{CABBE8B1-CC60-4DD3-ACB2-F64C363C4138}">
      <dgm:prSet/>
      <dgm:spPr/>
      <dgm:t>
        <a:bodyPr/>
        <a:lstStyle/>
        <a:p>
          <a:endParaRPr lang="en-US"/>
        </a:p>
      </dgm:t>
    </dgm:pt>
    <dgm:pt modelId="{FABC24AA-9796-438A-96ED-BF54C4544006}" type="sibTrans" cxnId="{CABBE8B1-CC60-4DD3-ACB2-F64C363C4138}">
      <dgm:prSet/>
      <dgm:spPr/>
      <dgm:t>
        <a:bodyPr/>
        <a:lstStyle/>
        <a:p>
          <a:endParaRPr lang="en-US"/>
        </a:p>
      </dgm:t>
    </dgm:pt>
    <dgm:pt modelId="{2893A8F4-BFBD-4FCC-9EBC-E9C551D98272}">
      <dgm:prSet custT="1"/>
      <dgm:spPr>
        <a:solidFill>
          <a:srgbClr val="1B7C93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Few customizable options are available—thus, limited opportunities exist for person-centered care.</a:t>
          </a:r>
        </a:p>
      </dgm:t>
    </dgm:pt>
    <dgm:pt modelId="{6B8C0F64-FA5E-49C1-AADA-C46B8208A08A}" type="parTrans" cxnId="{354554F7-5C6A-46BF-BE26-261F2C582129}">
      <dgm:prSet/>
      <dgm:spPr/>
      <dgm:t>
        <a:bodyPr/>
        <a:lstStyle/>
        <a:p>
          <a:endParaRPr lang="en-US"/>
        </a:p>
      </dgm:t>
    </dgm:pt>
    <dgm:pt modelId="{0FD8FF19-6CB0-4892-B4D4-450F2824F549}" type="sibTrans" cxnId="{354554F7-5C6A-46BF-BE26-261F2C582129}">
      <dgm:prSet/>
      <dgm:spPr/>
      <dgm:t>
        <a:bodyPr/>
        <a:lstStyle/>
        <a:p>
          <a:endParaRPr lang="en-US"/>
        </a:p>
      </dgm:t>
    </dgm:pt>
    <dgm:pt modelId="{89D9B640-D933-4580-A628-9DA45C483BD2}" type="pres">
      <dgm:prSet presAssocID="{3E9D1870-FFD4-4833-B312-776A56051E96}" presName="diagram" presStyleCnt="0">
        <dgm:presLayoutVars>
          <dgm:dir/>
          <dgm:resizeHandles val="exact"/>
        </dgm:presLayoutVars>
      </dgm:prSet>
      <dgm:spPr/>
    </dgm:pt>
    <dgm:pt modelId="{D7B76655-4DA3-4E15-8D2F-00A6B766F0F3}" type="pres">
      <dgm:prSet presAssocID="{8EABE26E-FC44-4983-9C49-16BE42209ACF}" presName="node" presStyleLbl="node1" presStyleIdx="0" presStyleCnt="6">
        <dgm:presLayoutVars>
          <dgm:bulletEnabled val="1"/>
        </dgm:presLayoutVars>
      </dgm:prSet>
      <dgm:spPr/>
    </dgm:pt>
    <dgm:pt modelId="{82A48945-82A9-49A8-B610-2F52670A99B4}" type="pres">
      <dgm:prSet presAssocID="{B3398CEE-96C3-4089-BC0F-739A0C521C8E}" presName="sibTrans" presStyleCnt="0"/>
      <dgm:spPr/>
    </dgm:pt>
    <dgm:pt modelId="{41B99ED2-5BF0-43EA-8712-420FC32F4511}" type="pres">
      <dgm:prSet presAssocID="{733174D1-EC8D-4D0F-8691-3A658193C0C3}" presName="node" presStyleLbl="node1" presStyleIdx="1" presStyleCnt="6">
        <dgm:presLayoutVars>
          <dgm:bulletEnabled val="1"/>
        </dgm:presLayoutVars>
      </dgm:prSet>
      <dgm:spPr/>
    </dgm:pt>
    <dgm:pt modelId="{AE7B60A0-30D4-4C6F-BE62-87124449ED09}" type="pres">
      <dgm:prSet presAssocID="{CF3C943F-4823-454D-89AD-75BE8B93E5FE}" presName="sibTrans" presStyleCnt="0"/>
      <dgm:spPr/>
    </dgm:pt>
    <dgm:pt modelId="{45441DCF-F0CF-46A1-AFCA-27A126DC67F3}" type="pres">
      <dgm:prSet presAssocID="{90D6F1C5-4789-4E47-9FBF-49C10F0B02E4}" presName="node" presStyleLbl="node1" presStyleIdx="2" presStyleCnt="6">
        <dgm:presLayoutVars>
          <dgm:bulletEnabled val="1"/>
        </dgm:presLayoutVars>
      </dgm:prSet>
      <dgm:spPr/>
    </dgm:pt>
    <dgm:pt modelId="{17F43647-16A4-4620-973F-904EA2D83801}" type="pres">
      <dgm:prSet presAssocID="{9CD1FE65-C5B7-41AF-80EE-D1F5B0957995}" presName="sibTrans" presStyleCnt="0"/>
      <dgm:spPr/>
    </dgm:pt>
    <dgm:pt modelId="{A38ABED0-4653-4CBA-BCD6-84C7D1E45EEB}" type="pres">
      <dgm:prSet presAssocID="{5CE9EAD3-DA25-4BD5-AEE5-BB429FD5D693}" presName="node" presStyleLbl="node1" presStyleIdx="3" presStyleCnt="6">
        <dgm:presLayoutVars>
          <dgm:bulletEnabled val="1"/>
        </dgm:presLayoutVars>
      </dgm:prSet>
      <dgm:spPr/>
    </dgm:pt>
    <dgm:pt modelId="{2C797F29-2B47-4D4D-B5B2-83E6B5964D13}" type="pres">
      <dgm:prSet presAssocID="{21258916-FF67-43F8-AA42-243609E1ED04}" presName="sibTrans" presStyleCnt="0"/>
      <dgm:spPr/>
    </dgm:pt>
    <dgm:pt modelId="{01DF6CE6-1282-4B0A-A5C9-41DA13779DF1}" type="pres">
      <dgm:prSet presAssocID="{1FF16C26-6600-4AC0-80E7-79FC2311A768}" presName="node" presStyleLbl="node1" presStyleIdx="4" presStyleCnt="6">
        <dgm:presLayoutVars>
          <dgm:bulletEnabled val="1"/>
        </dgm:presLayoutVars>
      </dgm:prSet>
      <dgm:spPr/>
    </dgm:pt>
    <dgm:pt modelId="{41C1D078-14E9-43E1-818B-D6567A95007B}" type="pres">
      <dgm:prSet presAssocID="{FABC24AA-9796-438A-96ED-BF54C4544006}" presName="sibTrans" presStyleCnt="0"/>
      <dgm:spPr/>
    </dgm:pt>
    <dgm:pt modelId="{98CC3EC1-E76E-4A17-BABE-D994BAA1DE29}" type="pres">
      <dgm:prSet presAssocID="{2893A8F4-BFBD-4FCC-9EBC-E9C551D98272}" presName="node" presStyleLbl="node1" presStyleIdx="5" presStyleCnt="6">
        <dgm:presLayoutVars>
          <dgm:bulletEnabled val="1"/>
        </dgm:presLayoutVars>
      </dgm:prSet>
      <dgm:spPr/>
    </dgm:pt>
  </dgm:ptLst>
  <dgm:cxnLst>
    <dgm:cxn modelId="{6EAA630A-E983-4174-8375-70D84718725B}" type="presOf" srcId="{8EABE26E-FC44-4983-9C49-16BE42209ACF}" destId="{D7B76655-4DA3-4E15-8D2F-00A6B766F0F3}" srcOrd="0" destOrd="0" presId="urn:microsoft.com/office/officeart/2005/8/layout/default"/>
    <dgm:cxn modelId="{328B1817-978C-44E7-96DF-B2F64A4E9476}" srcId="{3E9D1870-FFD4-4833-B312-776A56051E96}" destId="{90D6F1C5-4789-4E47-9FBF-49C10F0B02E4}" srcOrd="2" destOrd="0" parTransId="{70D5EA94-161A-4D76-9778-2FC9B0A87EF1}" sibTransId="{9CD1FE65-C5B7-41AF-80EE-D1F5B0957995}"/>
    <dgm:cxn modelId="{F39F761B-8FBE-4ACE-B0AC-9A072E2719E3}" type="presOf" srcId="{2893A8F4-BFBD-4FCC-9EBC-E9C551D98272}" destId="{98CC3EC1-E76E-4A17-BABE-D994BAA1DE29}" srcOrd="0" destOrd="0" presId="urn:microsoft.com/office/officeart/2005/8/layout/default"/>
    <dgm:cxn modelId="{AB6E0B35-C514-4072-8977-9F3A753E7C77}" type="presOf" srcId="{733174D1-EC8D-4D0F-8691-3A658193C0C3}" destId="{41B99ED2-5BF0-43EA-8712-420FC32F4511}" srcOrd="0" destOrd="0" presId="urn:microsoft.com/office/officeart/2005/8/layout/default"/>
    <dgm:cxn modelId="{EC2ED260-8F59-4002-BEDD-FE68FE013BD1}" srcId="{3E9D1870-FFD4-4833-B312-776A56051E96}" destId="{8EABE26E-FC44-4983-9C49-16BE42209ACF}" srcOrd="0" destOrd="0" parTransId="{2EA8DF1C-E1C1-4BA3-891E-4865218FA685}" sibTransId="{B3398CEE-96C3-4089-BC0F-739A0C521C8E}"/>
    <dgm:cxn modelId="{2D15AE6B-088D-48E8-BDC0-F80CC6D9D5D8}" type="presOf" srcId="{3E9D1870-FFD4-4833-B312-776A56051E96}" destId="{89D9B640-D933-4580-A628-9DA45C483BD2}" srcOrd="0" destOrd="0" presId="urn:microsoft.com/office/officeart/2005/8/layout/default"/>
    <dgm:cxn modelId="{A594B09A-C63D-4E5A-B83C-BBDFB52B9129}" type="presOf" srcId="{5CE9EAD3-DA25-4BD5-AEE5-BB429FD5D693}" destId="{A38ABED0-4653-4CBA-BCD6-84C7D1E45EEB}" srcOrd="0" destOrd="0" presId="urn:microsoft.com/office/officeart/2005/8/layout/default"/>
    <dgm:cxn modelId="{8D0E7BA6-7BCF-4DAC-B98E-7525DCD31A2E}" srcId="{3E9D1870-FFD4-4833-B312-776A56051E96}" destId="{5CE9EAD3-DA25-4BD5-AEE5-BB429FD5D693}" srcOrd="3" destOrd="0" parTransId="{EF0975DD-5EAF-4D9E-9201-3CE2CDC0FF38}" sibTransId="{21258916-FF67-43F8-AA42-243609E1ED04}"/>
    <dgm:cxn modelId="{CABBE8B1-CC60-4DD3-ACB2-F64C363C4138}" srcId="{3E9D1870-FFD4-4833-B312-776A56051E96}" destId="{1FF16C26-6600-4AC0-80E7-79FC2311A768}" srcOrd="4" destOrd="0" parTransId="{1FD52C0A-BAB8-414D-BDBB-D88B57F0478D}" sibTransId="{FABC24AA-9796-438A-96ED-BF54C4544006}"/>
    <dgm:cxn modelId="{9C42AFB2-07BC-48CF-BB07-D635FA5452D2}" srcId="{3E9D1870-FFD4-4833-B312-776A56051E96}" destId="{733174D1-EC8D-4D0F-8691-3A658193C0C3}" srcOrd="1" destOrd="0" parTransId="{4E9712A1-F0D9-491E-8848-0C41B1B5502D}" sibTransId="{CF3C943F-4823-454D-89AD-75BE8B93E5FE}"/>
    <dgm:cxn modelId="{89087BDF-29C3-4CD2-91AC-1369C15999E9}" type="presOf" srcId="{90D6F1C5-4789-4E47-9FBF-49C10F0B02E4}" destId="{45441DCF-F0CF-46A1-AFCA-27A126DC67F3}" srcOrd="0" destOrd="0" presId="urn:microsoft.com/office/officeart/2005/8/layout/default"/>
    <dgm:cxn modelId="{59C406F7-08AE-41FC-BB5E-40D97EEC8D82}" type="presOf" srcId="{1FF16C26-6600-4AC0-80E7-79FC2311A768}" destId="{01DF6CE6-1282-4B0A-A5C9-41DA13779DF1}" srcOrd="0" destOrd="0" presId="urn:microsoft.com/office/officeart/2005/8/layout/default"/>
    <dgm:cxn modelId="{354554F7-5C6A-46BF-BE26-261F2C582129}" srcId="{3E9D1870-FFD4-4833-B312-776A56051E96}" destId="{2893A8F4-BFBD-4FCC-9EBC-E9C551D98272}" srcOrd="5" destOrd="0" parTransId="{6B8C0F64-FA5E-49C1-AADA-C46B8208A08A}" sibTransId="{0FD8FF19-6CB0-4892-B4D4-450F2824F549}"/>
    <dgm:cxn modelId="{ADF9406C-2FDE-4EA1-AEF5-1391B9C22CCF}" type="presParOf" srcId="{89D9B640-D933-4580-A628-9DA45C483BD2}" destId="{D7B76655-4DA3-4E15-8D2F-00A6B766F0F3}" srcOrd="0" destOrd="0" presId="urn:microsoft.com/office/officeart/2005/8/layout/default"/>
    <dgm:cxn modelId="{1A76F97C-6DEB-473F-87D8-87452DA07E65}" type="presParOf" srcId="{89D9B640-D933-4580-A628-9DA45C483BD2}" destId="{82A48945-82A9-49A8-B610-2F52670A99B4}" srcOrd="1" destOrd="0" presId="urn:microsoft.com/office/officeart/2005/8/layout/default"/>
    <dgm:cxn modelId="{33EFE882-731D-4F99-A655-A52A6A94BF87}" type="presParOf" srcId="{89D9B640-D933-4580-A628-9DA45C483BD2}" destId="{41B99ED2-5BF0-43EA-8712-420FC32F4511}" srcOrd="2" destOrd="0" presId="urn:microsoft.com/office/officeart/2005/8/layout/default"/>
    <dgm:cxn modelId="{32F5063D-57DB-4817-87BE-2A86701D8947}" type="presParOf" srcId="{89D9B640-D933-4580-A628-9DA45C483BD2}" destId="{AE7B60A0-30D4-4C6F-BE62-87124449ED09}" srcOrd="3" destOrd="0" presId="urn:microsoft.com/office/officeart/2005/8/layout/default"/>
    <dgm:cxn modelId="{6AFD256B-8FFD-4DC4-8580-4E10D5F6B31D}" type="presParOf" srcId="{89D9B640-D933-4580-A628-9DA45C483BD2}" destId="{45441DCF-F0CF-46A1-AFCA-27A126DC67F3}" srcOrd="4" destOrd="0" presId="urn:microsoft.com/office/officeart/2005/8/layout/default"/>
    <dgm:cxn modelId="{E5CF3FAC-EF2E-4AF9-8581-2A04A8BD177A}" type="presParOf" srcId="{89D9B640-D933-4580-A628-9DA45C483BD2}" destId="{17F43647-16A4-4620-973F-904EA2D83801}" srcOrd="5" destOrd="0" presId="urn:microsoft.com/office/officeart/2005/8/layout/default"/>
    <dgm:cxn modelId="{EE30B7CA-341D-42BB-8161-6B71CE6156FA}" type="presParOf" srcId="{89D9B640-D933-4580-A628-9DA45C483BD2}" destId="{A38ABED0-4653-4CBA-BCD6-84C7D1E45EEB}" srcOrd="6" destOrd="0" presId="urn:microsoft.com/office/officeart/2005/8/layout/default"/>
    <dgm:cxn modelId="{DD4296D4-93F1-448F-928A-00415095B2F3}" type="presParOf" srcId="{89D9B640-D933-4580-A628-9DA45C483BD2}" destId="{2C797F29-2B47-4D4D-B5B2-83E6B5964D13}" srcOrd="7" destOrd="0" presId="urn:microsoft.com/office/officeart/2005/8/layout/default"/>
    <dgm:cxn modelId="{0CD68751-1CF0-4C64-9030-E62A37DCDCCF}" type="presParOf" srcId="{89D9B640-D933-4580-A628-9DA45C483BD2}" destId="{01DF6CE6-1282-4B0A-A5C9-41DA13779DF1}" srcOrd="8" destOrd="0" presId="urn:microsoft.com/office/officeart/2005/8/layout/default"/>
    <dgm:cxn modelId="{04A2A667-ED7C-42D4-BE20-4C72828146C7}" type="presParOf" srcId="{89D9B640-D933-4580-A628-9DA45C483BD2}" destId="{41C1D078-14E9-43E1-818B-D6567A95007B}" srcOrd="9" destOrd="0" presId="urn:microsoft.com/office/officeart/2005/8/layout/default"/>
    <dgm:cxn modelId="{B8239994-18D3-406C-A09E-887AFD613F1C}" type="presParOf" srcId="{89D9B640-D933-4580-A628-9DA45C483BD2}" destId="{98CC3EC1-E76E-4A17-BABE-D994BAA1DE2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76655-4DA3-4E15-8D2F-00A6B766F0F3}">
      <dsp:nvSpPr>
        <dsp:cNvPr id="0" name=""/>
        <dsp:cNvSpPr/>
      </dsp:nvSpPr>
      <dsp:spPr>
        <a:xfrm>
          <a:off x="788552" y="1163"/>
          <a:ext cx="2457954" cy="1474772"/>
        </a:xfrm>
        <a:prstGeom prst="rect">
          <a:avLst/>
        </a:prstGeom>
        <a:solidFill>
          <a:srgbClr val="1B7C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There is the potential for over- or under-amplification as OTC devices do not require a hearing evaluation.</a:t>
          </a:r>
        </a:p>
      </dsp:txBody>
      <dsp:txXfrm>
        <a:off x="788552" y="1163"/>
        <a:ext cx="2457954" cy="1474772"/>
      </dsp:txXfrm>
    </dsp:sp>
    <dsp:sp modelId="{41B99ED2-5BF0-43EA-8712-420FC32F4511}">
      <dsp:nvSpPr>
        <dsp:cNvPr id="0" name=""/>
        <dsp:cNvSpPr/>
      </dsp:nvSpPr>
      <dsp:spPr>
        <a:xfrm>
          <a:off x="3492302" y="1163"/>
          <a:ext cx="2457954" cy="1474772"/>
        </a:xfrm>
        <a:prstGeom prst="rect">
          <a:avLst/>
        </a:prstGeom>
        <a:solidFill>
          <a:srgbClr val="1B7C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No formal hearing evaluation is needed to obtain OTC devices. Ear-related medical complications may go undiagnosed.</a:t>
          </a:r>
        </a:p>
      </dsp:txBody>
      <dsp:txXfrm>
        <a:off x="3492302" y="1163"/>
        <a:ext cx="2457954" cy="1474772"/>
      </dsp:txXfrm>
    </dsp:sp>
    <dsp:sp modelId="{45441DCF-F0CF-46A1-AFCA-27A126DC67F3}">
      <dsp:nvSpPr>
        <dsp:cNvPr id="0" name=""/>
        <dsp:cNvSpPr/>
      </dsp:nvSpPr>
      <dsp:spPr>
        <a:xfrm>
          <a:off x="788552" y="1721732"/>
          <a:ext cx="2457954" cy="1474772"/>
        </a:xfrm>
        <a:prstGeom prst="rect">
          <a:avLst/>
        </a:prstGeom>
        <a:solidFill>
          <a:srgbClr val="1B7C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OTC devices come with no follow-up care  or rehabilitation plan.</a:t>
          </a:r>
        </a:p>
      </dsp:txBody>
      <dsp:txXfrm>
        <a:off x="788552" y="1721732"/>
        <a:ext cx="2457954" cy="1474772"/>
      </dsp:txXfrm>
    </dsp:sp>
    <dsp:sp modelId="{A38ABED0-4653-4CBA-BCD6-84C7D1E45EEB}">
      <dsp:nvSpPr>
        <dsp:cNvPr id="0" name=""/>
        <dsp:cNvSpPr/>
      </dsp:nvSpPr>
      <dsp:spPr>
        <a:xfrm>
          <a:off x="3492302" y="1721732"/>
          <a:ext cx="2457954" cy="1474772"/>
        </a:xfrm>
        <a:prstGeom prst="rect">
          <a:avLst/>
        </a:prstGeom>
        <a:solidFill>
          <a:srgbClr val="1B7C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No professional will be monitoring hearing levels over time or troubleshooting OTC device issues.</a:t>
          </a:r>
        </a:p>
      </dsp:txBody>
      <dsp:txXfrm>
        <a:off x="3492302" y="1721732"/>
        <a:ext cx="2457954" cy="1474772"/>
      </dsp:txXfrm>
    </dsp:sp>
    <dsp:sp modelId="{01DF6CE6-1282-4B0A-A5C9-41DA13779DF1}">
      <dsp:nvSpPr>
        <dsp:cNvPr id="0" name=""/>
        <dsp:cNvSpPr/>
      </dsp:nvSpPr>
      <dsp:spPr>
        <a:xfrm>
          <a:off x="788552" y="3442300"/>
          <a:ext cx="2457954" cy="1474772"/>
        </a:xfrm>
        <a:prstGeom prst="rect">
          <a:avLst/>
        </a:prstGeom>
        <a:solidFill>
          <a:srgbClr val="1B7C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There is no use of verification or best practices for hearing aid fitting and follow-up.</a:t>
          </a:r>
        </a:p>
      </dsp:txBody>
      <dsp:txXfrm>
        <a:off x="788552" y="3442300"/>
        <a:ext cx="2457954" cy="1474772"/>
      </dsp:txXfrm>
    </dsp:sp>
    <dsp:sp modelId="{98CC3EC1-E76E-4A17-BABE-D994BAA1DE29}">
      <dsp:nvSpPr>
        <dsp:cNvPr id="0" name=""/>
        <dsp:cNvSpPr/>
      </dsp:nvSpPr>
      <dsp:spPr>
        <a:xfrm>
          <a:off x="3492302" y="3442300"/>
          <a:ext cx="2457954" cy="1474772"/>
        </a:xfrm>
        <a:prstGeom prst="rect">
          <a:avLst/>
        </a:prstGeom>
        <a:solidFill>
          <a:srgbClr val="1B7C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Few customizable options are available—thus, limited opportunities exist for person-centered care.</a:t>
          </a:r>
        </a:p>
      </dsp:txBody>
      <dsp:txXfrm>
        <a:off x="3492302" y="3442300"/>
        <a:ext cx="2457954" cy="1474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325850-5431-477F-A6CA-2C07FE8F414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78F5A4-BEFE-451E-A651-EFA1DB6D0288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92096BB-6185-4D9F-A42C-3779A61612CE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7/6/2022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157A4-CE85-4618-B5AE-6CA9ABFFB9DF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48B44-30FE-4B68-931F-8C5E1DF330BF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4E505D2-A69E-4C1C-8057-65D2D7D7B6D0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3127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23A765-6929-4AE1-A277-53BFD115A29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AD666-93B8-4CFF-98C9-30BE976DBD5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D96F397-E214-4F00-A67D-4F429DD4C7EB}" type="datetime1">
              <a:rPr lang="en-US"/>
              <a:pPr lvl="0"/>
              <a:t>7/6/2022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8B607E5-2A10-414D-BF97-7C4B0EF121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9EFD87D-879D-4EC1-80A8-8C46ED3D0E0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584D4-2B28-4663-8F2A-0908CF8F5A7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2CCEC-5CE5-49DF-ACF3-3DAFD4CA01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B34A964-DD46-4877-ABE3-C920631E41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1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FBCE2-8379-473F-9088-08DC9C81AE3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08960" y="1190676"/>
            <a:ext cx="6740435" cy="2334682"/>
          </a:xfrm>
        </p:spPr>
        <p:txBody>
          <a:bodyPr anchor="b"/>
          <a:lstStyle>
            <a:lvl1pPr>
              <a:defRPr sz="6000">
                <a:solidFill>
                  <a:srgbClr val="6E625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3" name="Straight Connector 13">
            <a:extLst>
              <a:ext uri="{FF2B5EF4-FFF2-40B4-BE49-F238E27FC236}">
                <a16:creationId xmlns:a16="http://schemas.microsoft.com/office/drawing/2014/main" id="{494238ED-5A4D-4339-9EA5-7973F1E85096}"/>
              </a:ext>
            </a:extLst>
          </p:cNvPr>
          <p:cNvCxnSpPr/>
          <p:nvPr/>
        </p:nvCxnSpPr>
        <p:spPr>
          <a:xfrm>
            <a:off x="3235330" y="3520540"/>
            <a:ext cx="7415253" cy="0"/>
          </a:xfrm>
          <a:prstGeom prst="straightConnector1">
            <a:avLst/>
          </a:prstGeom>
          <a:noFill/>
          <a:ln w="28575" cap="rnd">
            <a:solidFill>
              <a:srgbClr val="ACA39A"/>
            </a:solidFill>
            <a:custDash>
              <a:ds d="300000" sp="0"/>
            </a:custDash>
            <a:round/>
          </a:ln>
        </p:spPr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3B54FC-18E4-447D-9AA3-8047D5498C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3572697" cy="501648"/>
          </a:xfrm>
        </p:spPr>
        <p:txBody>
          <a:bodyPr/>
          <a:lstStyle>
            <a:lvl1pPr>
              <a:defRPr/>
            </a:lvl1pPr>
          </a:lstStyle>
          <a:p>
            <a:pPr lvl="0"/>
            <a:fld id="{74DCBEB4-56EF-40EE-99C1-9D9A00C1FDE4}" type="slidenum">
              <a:t>‹#›</a:t>
            </a:fld>
            <a:endParaRPr lang="en-US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EDB3574D-F815-4FDF-B82B-DDE8338E4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8486" y="4413424"/>
            <a:ext cx="39303225" cy="27681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Oval 6">
            <a:extLst>
              <a:ext uri="{FF2B5EF4-FFF2-40B4-BE49-F238E27FC236}">
                <a16:creationId xmlns:a16="http://schemas.microsoft.com/office/drawing/2014/main" id="{BE816FBC-1DAE-427B-A6C9-26DD4183AC97}"/>
              </a:ext>
            </a:extLst>
          </p:cNvPr>
          <p:cNvSpPr/>
          <p:nvPr/>
        </p:nvSpPr>
        <p:spPr>
          <a:xfrm>
            <a:off x="-4212238" y="-23929"/>
            <a:ext cx="7258013" cy="725801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0778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E42A111-678F-4600-9FC0-BFC678DF874B}"/>
              </a:ext>
            </a:extLst>
          </p:cNvPr>
          <p:cNvSpPr txBox="1"/>
          <p:nvPr/>
        </p:nvSpPr>
        <p:spPr>
          <a:xfrm>
            <a:off x="8356601" y="-2171699"/>
            <a:ext cx="18472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6E6159"/>
              </a:solidFill>
              <a:uFillTx/>
              <a:latin typeface="Arial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2D245B84-B628-4C2F-B0ED-A74C082C6A1A}"/>
              </a:ext>
            </a:extLst>
          </p:cNvPr>
          <p:cNvSpPr txBox="1"/>
          <p:nvPr/>
        </p:nvSpPr>
        <p:spPr>
          <a:xfrm>
            <a:off x="10477496" y="-1155701"/>
            <a:ext cx="18472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6E6159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13341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hoto/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20CC-B3FB-4CA7-B84D-949CF3FA980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22973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781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77745-9B7E-4BFD-B81D-77F941098F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F08FA-14AA-4B99-BB80-4A263E1C5AC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>
                <a:solidFill>
                  <a:srgbClr val="6E6159"/>
                </a:solidFill>
              </a:defRPr>
            </a:lvl1pPr>
            <a:lvl2pPr>
              <a:defRPr sz="2800">
                <a:solidFill>
                  <a:srgbClr val="6E6159"/>
                </a:solidFill>
              </a:defRPr>
            </a:lvl2pPr>
            <a:lvl3pPr>
              <a:defRPr sz="2400">
                <a:solidFill>
                  <a:srgbClr val="6E6159"/>
                </a:solidFill>
              </a:defRPr>
            </a:lvl3pPr>
            <a:lvl4pPr>
              <a:defRPr sz="2000">
                <a:solidFill>
                  <a:srgbClr val="6E6159"/>
                </a:solidFill>
              </a:defRPr>
            </a:lvl4pPr>
            <a:lvl5pPr>
              <a:defRPr sz="2000">
                <a:solidFill>
                  <a:srgbClr val="6E61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63761-2750-4C0C-9436-413461FD543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851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3A960F2-D6A1-4E21-BEBC-E56BDA04536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>
                <a:solidFill>
                  <a:srgbClr val="6E6159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D41940E-FD4C-424C-A8C0-8CC15B264C7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>
                <a:solidFill>
                  <a:srgbClr val="6E615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6196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CE14-4AD2-4D6D-BF6C-A81DC372E1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60488" y="283354"/>
            <a:ext cx="7265017" cy="608743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C41A586-2368-40C4-B5CB-46C6CBA9A43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61101" y="904030"/>
            <a:ext cx="7264395" cy="41592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11F41F8-CA1E-4C5B-9D80-1657438E6D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61101" y="2150787"/>
            <a:ext cx="7264395" cy="2873373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0" lvl="0" indent="0">
              <a:spcBef>
                <a:spcPts val="1000"/>
              </a:spcBef>
              <a:buNone/>
              <a:defRPr sz="2800" b="1"/>
            </a:lvl3pPr>
            <a:lvl4pPr marL="457200" lvl="1" indent="0">
              <a:buNone/>
              <a:defRPr sz="2400"/>
            </a:lvl4pPr>
            <a:lvl5pPr marL="457200" lvl="1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F6015FE-5941-4421-9997-66C6C015A5E6}"/>
              </a:ext>
            </a:extLst>
          </p:cNvPr>
          <p:cNvSpPr/>
          <p:nvPr/>
        </p:nvSpPr>
        <p:spPr>
          <a:xfrm>
            <a:off x="10303724" y="6278133"/>
            <a:ext cx="1170880" cy="57986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564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ED61EA-50A9-7A4B-AA99-0C2418AD2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8960" y="3602038"/>
            <a:ext cx="755904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E2404-432F-EC44-A0C8-EC58138F37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08960" y="1190677"/>
            <a:ext cx="6740434" cy="2334686"/>
          </a:xfrm>
        </p:spPr>
        <p:txBody>
          <a:bodyPr anchor="b"/>
          <a:lstStyle>
            <a:lvl1pPr algn="l">
              <a:defRPr sz="6000">
                <a:solidFill>
                  <a:srgbClr val="6E6259"/>
                </a:solidFill>
              </a:defRPr>
            </a:lvl1pPr>
          </a:lstStyle>
          <a:p>
            <a:r>
              <a:rPr lang="en-US" dirty="0"/>
              <a:t>OPENING TITLE SLIDE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ADDD57-2864-DC42-8E75-2CB57C2FAFEA}"/>
              </a:ext>
            </a:extLst>
          </p:cNvPr>
          <p:cNvCxnSpPr>
            <a:cxnSpLocks/>
          </p:cNvCxnSpPr>
          <p:nvPr userDrawn="1"/>
        </p:nvCxnSpPr>
        <p:spPr>
          <a:xfrm>
            <a:off x="3235333" y="3520545"/>
            <a:ext cx="7415249" cy="0"/>
          </a:xfrm>
          <a:prstGeom prst="line">
            <a:avLst/>
          </a:prstGeom>
          <a:ln w="28575" cap="rnd" cmpd="sng" algn="ctr">
            <a:solidFill>
              <a:srgbClr val="ACA39A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EB80815-D110-C048-8BD9-ADA90B95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572695" cy="501650"/>
          </a:xfrm>
        </p:spPr>
        <p:txBody>
          <a:bodyPr/>
          <a:lstStyle/>
          <a:p>
            <a:fld id="{03115A66-A154-5249-8460-EDEEDD6183D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10A2A8-1E44-FD4B-AAA4-FB233F583F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8484" y="4413429"/>
            <a:ext cx="39303225" cy="276818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10073AB-4AF2-BA4D-8227-67AC4A1B8372}"/>
              </a:ext>
            </a:extLst>
          </p:cNvPr>
          <p:cNvSpPr/>
          <p:nvPr userDrawn="1"/>
        </p:nvSpPr>
        <p:spPr>
          <a:xfrm>
            <a:off x="-4212236" y="-139310"/>
            <a:ext cx="7258009" cy="73733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B007F9-780E-7849-AA72-6DC5EA293783}"/>
              </a:ext>
            </a:extLst>
          </p:cNvPr>
          <p:cNvSpPr txBox="1"/>
          <p:nvPr userDrawn="1"/>
        </p:nvSpPr>
        <p:spPr>
          <a:xfrm>
            <a:off x="8356600" y="-217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A4ED85-0A09-7046-A0F6-448A59F3F8AF}"/>
              </a:ext>
            </a:extLst>
          </p:cNvPr>
          <p:cNvSpPr txBox="1"/>
          <p:nvPr userDrawn="1"/>
        </p:nvSpPr>
        <p:spPr>
          <a:xfrm>
            <a:off x="10477500" y="-1155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94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C4AE8-4487-E741-95E8-F35A7314E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6621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OPENING TITLE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AE54B-17B1-F049-BC54-86BAC309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45936"/>
            <a:ext cx="10515600" cy="5680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41B17-8295-C048-8DA5-FC994AE3ED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227211" y="4479099"/>
            <a:ext cx="36743873" cy="258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43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FBF5C5-11B9-974F-9FD8-AE6E63F196BA}"/>
              </a:ext>
            </a:extLst>
          </p:cNvPr>
          <p:cNvSpPr/>
          <p:nvPr userDrawn="1"/>
        </p:nvSpPr>
        <p:spPr>
          <a:xfrm>
            <a:off x="-8705" y="0"/>
            <a:ext cx="12192000" cy="1576251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F0ED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E6D3-D66C-C64D-BFBE-72491DC59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TITLE- ALL CAPS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577F2-582E-0945-A254-44C70905A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17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C3D858-E186-F54F-9326-67385112E763}"/>
              </a:ext>
            </a:extLst>
          </p:cNvPr>
          <p:cNvSpPr/>
          <p:nvPr userDrawn="1"/>
        </p:nvSpPr>
        <p:spPr>
          <a:xfrm>
            <a:off x="0" y="0"/>
            <a:ext cx="12192000" cy="3892731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075A67-971F-844C-BC47-00AB96D585C7}"/>
              </a:ext>
            </a:extLst>
          </p:cNvPr>
          <p:cNvSpPr/>
          <p:nvPr userDrawn="1"/>
        </p:nvSpPr>
        <p:spPr>
          <a:xfrm>
            <a:off x="-243914" y="1946365"/>
            <a:ext cx="5164823" cy="516482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2C4AE8-4487-E741-95E8-F35A7314E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709" y="2480030"/>
            <a:ext cx="3417516" cy="1681954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Name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AE54B-17B1-F049-BC54-86BAC309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709" y="4238166"/>
            <a:ext cx="3417516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762DCA6-A292-CF47-BEEE-8EAE3448004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108143" y="4238166"/>
            <a:ext cx="6245658" cy="187525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38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0BDBA7-37FD-584B-90E5-DF45A26B74C3}"/>
              </a:ext>
            </a:extLst>
          </p:cNvPr>
          <p:cNvSpPr/>
          <p:nvPr userDrawn="1"/>
        </p:nvSpPr>
        <p:spPr>
          <a:xfrm>
            <a:off x="0" y="0"/>
            <a:ext cx="12192000" cy="1576251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05AC9-B1CF-4E48-9C7F-BE07E8A2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38DCF-3E44-5F47-B458-53EAFC5D7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F2BFE-C7AA-7543-A909-B592A1F6B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8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E2AE19C-5117-459A-9435-90AF97F249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3845938"/>
            <a:ext cx="10515600" cy="568071"/>
          </a:xfrm>
        </p:spPr>
        <p:txBody>
          <a:bodyPr/>
          <a:lstStyle>
            <a:lvl1pPr marL="0" indent="0">
              <a:buNone/>
              <a:defRPr sz="2400">
                <a:solidFill>
                  <a:srgbClr val="6E615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9A34AE9-1FBA-4D70-9EA9-074A5C28B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27210" y="4479096"/>
            <a:ext cx="36743874" cy="258792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03966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0BDBA7-37FD-584B-90E5-DF45A26B74C3}"/>
              </a:ext>
            </a:extLst>
          </p:cNvPr>
          <p:cNvSpPr/>
          <p:nvPr userDrawn="1"/>
        </p:nvSpPr>
        <p:spPr>
          <a:xfrm>
            <a:off x="0" y="0"/>
            <a:ext cx="12192000" cy="1576251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05AC9-B1CF-4E48-9C7F-BE07E8A2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38DCF-3E44-5F47-B458-53EAFC5D7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A664D9-5319-5144-B2B9-E76E3FBBCEC2}"/>
              </a:ext>
            </a:extLst>
          </p:cNvPr>
          <p:cNvSpPr/>
          <p:nvPr userDrawn="1"/>
        </p:nvSpPr>
        <p:spPr>
          <a:xfrm>
            <a:off x="7867650" y="1825625"/>
            <a:ext cx="3776662" cy="377666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A81BE3-EAAA-CC44-BA39-03D7FE772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4218" y="4719374"/>
            <a:ext cx="18848839" cy="132582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C71C712-FC2A-7B4E-B3D0-89F39CD4F88D}"/>
              </a:ext>
            </a:extLst>
          </p:cNvPr>
          <p:cNvSpPr/>
          <p:nvPr userDrawn="1"/>
        </p:nvSpPr>
        <p:spPr>
          <a:xfrm>
            <a:off x="6493669" y="3827394"/>
            <a:ext cx="2116931" cy="211693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59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0BDBA7-37FD-584B-90E5-DF45A26B74C3}"/>
              </a:ext>
            </a:extLst>
          </p:cNvPr>
          <p:cNvSpPr/>
          <p:nvPr userDrawn="1"/>
        </p:nvSpPr>
        <p:spPr>
          <a:xfrm>
            <a:off x="0" y="0"/>
            <a:ext cx="12192000" cy="1576251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05AC9-B1CF-4E48-9C7F-BE07E8A2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38DCF-3E44-5F47-B458-53EAFC5D7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19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A6321F-03C9-8445-A63B-2E3A5DFE3129}"/>
              </a:ext>
            </a:extLst>
          </p:cNvPr>
          <p:cNvSpPr/>
          <p:nvPr userDrawn="1"/>
        </p:nvSpPr>
        <p:spPr>
          <a:xfrm>
            <a:off x="0" y="0"/>
            <a:ext cx="12192000" cy="1576251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5F5F2-044E-D44C-8CA3-BE34D841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FB32A-E3E2-104F-8F52-BE7B483E1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46015-FCE3-144E-8586-5A098EEAE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1666A1-D268-EF42-B430-6D0222A93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777170-3650-784E-8B4A-BC68B5565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37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2D77E0-3858-A74F-A822-424A64563E02}"/>
              </a:ext>
            </a:extLst>
          </p:cNvPr>
          <p:cNvSpPr/>
          <p:nvPr userDrawn="1"/>
        </p:nvSpPr>
        <p:spPr>
          <a:xfrm>
            <a:off x="0" y="0"/>
            <a:ext cx="12192000" cy="1576251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2828F3-4C82-554C-A649-782664243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753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hoto/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2D77E0-3858-A74F-A822-424A64563E02}"/>
              </a:ext>
            </a:extLst>
          </p:cNvPr>
          <p:cNvSpPr/>
          <p:nvPr userDrawn="1"/>
        </p:nvSpPr>
        <p:spPr>
          <a:xfrm>
            <a:off x="0" y="0"/>
            <a:ext cx="12192000" cy="5842000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2828F3-4C82-554C-A649-782664243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819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774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887F7BD-91E6-7C43-A7C3-725908A1730E}"/>
              </a:ext>
            </a:extLst>
          </p:cNvPr>
          <p:cNvSpPr/>
          <p:nvPr userDrawn="1"/>
        </p:nvSpPr>
        <p:spPr>
          <a:xfrm>
            <a:off x="-3381104" y="-1040846"/>
            <a:ext cx="8641081" cy="864108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573CC6-7093-D94F-949B-600F64B15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0A513-4636-004C-BD41-E88A8AF12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B7394-0A4F-FF4B-ABBF-40E37A00F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3526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32D3-FF77-504E-B863-77FA88D55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D204C1-D1C8-B243-971F-46BE9EFAB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19806-9DF0-C647-9598-D512A6E01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3202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0BDBA7-37FD-584B-90E5-DF45A26B74C3}"/>
              </a:ext>
            </a:extLst>
          </p:cNvPr>
          <p:cNvSpPr/>
          <p:nvPr userDrawn="1"/>
        </p:nvSpPr>
        <p:spPr>
          <a:xfrm>
            <a:off x="4206240" y="0"/>
            <a:ext cx="7985760" cy="1576251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05AC9-B1CF-4E48-9C7F-BE07E8A2C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0487" y="283351"/>
            <a:ext cx="7265019" cy="6087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Name of Presenter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EC09B-F60F-4F4F-A006-C05D177EC6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61106" y="904035"/>
            <a:ext cx="7264400" cy="4159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14B51D-EDE7-1845-8E75-E26DA7048C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1106" y="2150791"/>
            <a:ext cx="7264400" cy="2873375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First Level Information</a:t>
            </a:r>
          </a:p>
          <a:p>
            <a:pPr lvl="1"/>
            <a:r>
              <a:rPr lang="en-US" dirty="0"/>
              <a:t>Second level information</a:t>
            </a:r>
          </a:p>
          <a:p>
            <a:pPr lvl="0"/>
            <a:r>
              <a:rPr lang="en-US" dirty="0"/>
              <a:t>First Level Information</a:t>
            </a:r>
          </a:p>
          <a:p>
            <a:pPr lvl="1"/>
            <a:r>
              <a:rPr lang="en-US" dirty="0"/>
              <a:t>Second level information</a:t>
            </a:r>
          </a:p>
          <a:p>
            <a:pPr lvl="1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4467C9-6FFD-F244-8B80-1D282D8366CA}"/>
              </a:ext>
            </a:extLst>
          </p:cNvPr>
          <p:cNvSpPr/>
          <p:nvPr userDrawn="1"/>
        </p:nvSpPr>
        <p:spPr>
          <a:xfrm>
            <a:off x="10303727" y="6278137"/>
            <a:ext cx="1170878" cy="57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46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C3D858-E186-F54F-9326-67385112E763}"/>
              </a:ext>
            </a:extLst>
          </p:cNvPr>
          <p:cNvSpPr/>
          <p:nvPr userDrawn="1"/>
        </p:nvSpPr>
        <p:spPr>
          <a:xfrm>
            <a:off x="0" y="0"/>
            <a:ext cx="12192000" cy="3892731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075A67-971F-844C-BC47-00AB96D585C7}"/>
              </a:ext>
            </a:extLst>
          </p:cNvPr>
          <p:cNvSpPr/>
          <p:nvPr userDrawn="1"/>
        </p:nvSpPr>
        <p:spPr>
          <a:xfrm>
            <a:off x="-243914" y="1946365"/>
            <a:ext cx="5164823" cy="516482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2C4AE8-4487-E741-95E8-F35A7314E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709" y="2480030"/>
            <a:ext cx="3417516" cy="1681954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Name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AE54B-17B1-F049-BC54-86BAC309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709" y="4238166"/>
            <a:ext cx="3417516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762DCA6-A292-CF47-BEEE-8EAE3448004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108143" y="4238166"/>
            <a:ext cx="6245658" cy="187525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3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26C0-C238-4351-B5FF-348B53A95D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7B9D0-DB04-45E5-942F-5D3547CA929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E6159"/>
                </a:solidFill>
              </a:defRPr>
            </a:lvl1pPr>
            <a:lvl2pPr>
              <a:defRPr>
                <a:solidFill>
                  <a:srgbClr val="6E6159"/>
                </a:solidFill>
              </a:defRPr>
            </a:lvl2pPr>
            <a:lvl3pPr>
              <a:defRPr>
                <a:solidFill>
                  <a:srgbClr val="6E6159"/>
                </a:solidFill>
              </a:defRPr>
            </a:lvl3pPr>
            <a:lvl4pPr>
              <a:defRPr>
                <a:solidFill>
                  <a:srgbClr val="6E6159"/>
                </a:solidFill>
              </a:defRPr>
            </a:lvl4pPr>
            <a:lvl5pPr>
              <a:defRPr>
                <a:solidFill>
                  <a:srgbClr val="6E61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0288703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0BDBA7-37FD-584B-90E5-DF45A26B74C3}"/>
              </a:ext>
            </a:extLst>
          </p:cNvPr>
          <p:cNvSpPr/>
          <p:nvPr userDrawn="1"/>
        </p:nvSpPr>
        <p:spPr>
          <a:xfrm>
            <a:off x="0" y="0"/>
            <a:ext cx="12192000" cy="1576251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05AC9-B1CF-4E48-9C7F-BE07E8A2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38DCF-3E44-5F47-B458-53EAFC5D7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A664D9-5319-5144-B2B9-E76E3FBBCEC2}"/>
              </a:ext>
            </a:extLst>
          </p:cNvPr>
          <p:cNvSpPr/>
          <p:nvPr userDrawn="1"/>
        </p:nvSpPr>
        <p:spPr>
          <a:xfrm>
            <a:off x="7867650" y="1825625"/>
            <a:ext cx="3776662" cy="377666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A81BE3-EAAA-CC44-BA39-03D7FE772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4218" y="4719374"/>
            <a:ext cx="18848839" cy="132582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C71C712-FC2A-7B4E-B3D0-89F39CD4F88D}"/>
              </a:ext>
            </a:extLst>
          </p:cNvPr>
          <p:cNvSpPr/>
          <p:nvPr userDrawn="1"/>
        </p:nvSpPr>
        <p:spPr>
          <a:xfrm>
            <a:off x="6493669" y="3827394"/>
            <a:ext cx="2116931" cy="211693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11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0BDBA7-37FD-584B-90E5-DF45A26B74C3}"/>
              </a:ext>
            </a:extLst>
          </p:cNvPr>
          <p:cNvSpPr/>
          <p:nvPr userDrawn="1"/>
        </p:nvSpPr>
        <p:spPr>
          <a:xfrm>
            <a:off x="0" y="0"/>
            <a:ext cx="12192000" cy="1576251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05AC9-B1CF-4E48-9C7F-BE07E8A2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38DCF-3E44-5F47-B458-53EAFC5D7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0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0BDBA7-37FD-584B-90E5-DF45A26B74C3}"/>
              </a:ext>
            </a:extLst>
          </p:cNvPr>
          <p:cNvSpPr/>
          <p:nvPr userDrawn="1"/>
        </p:nvSpPr>
        <p:spPr>
          <a:xfrm>
            <a:off x="4206240" y="0"/>
            <a:ext cx="7985760" cy="1576251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05AC9-B1CF-4E48-9C7F-BE07E8A2C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0487" y="283351"/>
            <a:ext cx="7265019" cy="6087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Name of Presenter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EC09B-F60F-4F4F-A006-C05D177EC6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61106" y="904035"/>
            <a:ext cx="7264400" cy="4159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14B51D-EDE7-1845-8E75-E26DA7048C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1106" y="2150791"/>
            <a:ext cx="7264400" cy="2873375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First Level Information</a:t>
            </a:r>
          </a:p>
          <a:p>
            <a:pPr lvl="1"/>
            <a:r>
              <a:rPr lang="en-US" dirty="0"/>
              <a:t>Second level information</a:t>
            </a:r>
          </a:p>
          <a:p>
            <a:pPr lvl="0"/>
            <a:r>
              <a:rPr lang="en-US" dirty="0"/>
              <a:t>First Level Information</a:t>
            </a:r>
          </a:p>
          <a:p>
            <a:pPr lvl="1"/>
            <a:r>
              <a:rPr lang="en-US" dirty="0"/>
              <a:t>Second level information</a:t>
            </a:r>
          </a:p>
          <a:p>
            <a:pPr lvl="1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4467C9-6FFD-F244-8B80-1D282D8366CA}"/>
              </a:ext>
            </a:extLst>
          </p:cNvPr>
          <p:cNvSpPr/>
          <p:nvPr userDrawn="1"/>
        </p:nvSpPr>
        <p:spPr>
          <a:xfrm>
            <a:off x="10303727" y="6278137"/>
            <a:ext cx="1170878" cy="57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1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9">
            <a:extLst>
              <a:ext uri="{FF2B5EF4-FFF2-40B4-BE49-F238E27FC236}">
                <a16:creationId xmlns:a16="http://schemas.microsoft.com/office/drawing/2014/main" id="{19B316BA-3F04-43E2-8E5C-1AB7CCEA8A0A}"/>
              </a:ext>
            </a:extLst>
          </p:cNvPr>
          <p:cNvSpPr/>
          <p:nvPr/>
        </p:nvSpPr>
        <p:spPr>
          <a:xfrm>
            <a:off x="-243916" y="1946364"/>
            <a:ext cx="5164823" cy="516482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0778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0AA5EDF-BC84-4DC1-80D2-B401C63953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0711" y="2480026"/>
            <a:ext cx="3417515" cy="1681956"/>
          </a:xfrm>
        </p:spPr>
        <p:txBody>
          <a:bodyPr anchor="b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49ECE9D-3ACB-4065-915A-7E9DFF1224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0711" y="4238161"/>
            <a:ext cx="3417515" cy="1500182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D58DFF-A1B1-45F2-BCB8-4D4D470C1C4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108140" y="4238161"/>
            <a:ext cx="6245653" cy="1875251"/>
          </a:xfrm>
        </p:spPr>
        <p:txBody>
          <a:bodyPr/>
          <a:lstStyle>
            <a:lvl1pPr>
              <a:defRPr sz="2000">
                <a:solidFill>
                  <a:srgbClr val="6E6159"/>
                </a:solidFill>
              </a:defRPr>
            </a:lvl1pPr>
            <a:lvl2pPr>
              <a:defRPr sz="1800">
                <a:solidFill>
                  <a:srgbClr val="6E6159"/>
                </a:solidFill>
              </a:defRPr>
            </a:lvl2pPr>
            <a:lvl3pPr>
              <a:defRPr sz="1600">
                <a:solidFill>
                  <a:srgbClr val="6E6159"/>
                </a:solidFill>
              </a:defRPr>
            </a:lvl3pPr>
            <a:lvl4pPr>
              <a:defRPr sz="1400">
                <a:solidFill>
                  <a:srgbClr val="6E6159"/>
                </a:solidFill>
              </a:defRPr>
            </a:lvl4pPr>
            <a:lvl5pPr>
              <a:defRPr sz="1400">
                <a:solidFill>
                  <a:srgbClr val="6E61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552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6EEA1-9F12-4EF2-9A69-BBCED5C72B0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CA8E5-26E2-48B4-9DE7-D704C6F7B0D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>
                <a:solidFill>
                  <a:srgbClr val="6E6159"/>
                </a:solidFill>
              </a:defRPr>
            </a:lvl1pPr>
            <a:lvl2pPr>
              <a:defRPr>
                <a:solidFill>
                  <a:srgbClr val="6E6159"/>
                </a:solidFill>
              </a:defRPr>
            </a:lvl2pPr>
            <a:lvl3pPr>
              <a:defRPr>
                <a:solidFill>
                  <a:srgbClr val="6E6159"/>
                </a:solidFill>
              </a:defRPr>
            </a:lvl3pPr>
            <a:lvl4pPr>
              <a:defRPr>
                <a:solidFill>
                  <a:srgbClr val="6E6159"/>
                </a:solidFill>
              </a:defRPr>
            </a:lvl4pPr>
            <a:lvl5pPr>
              <a:defRPr>
                <a:solidFill>
                  <a:srgbClr val="6E61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C6E70-B1D6-4AB6-96DA-71ABAC2B6F9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>
                <a:solidFill>
                  <a:srgbClr val="6E6159"/>
                </a:solidFill>
              </a:defRPr>
            </a:lvl1pPr>
            <a:lvl2pPr>
              <a:defRPr>
                <a:solidFill>
                  <a:srgbClr val="6E6159"/>
                </a:solidFill>
              </a:defRPr>
            </a:lvl2pPr>
            <a:lvl3pPr>
              <a:defRPr>
                <a:solidFill>
                  <a:srgbClr val="6E6159"/>
                </a:solidFill>
              </a:defRPr>
            </a:lvl3pPr>
            <a:lvl4pPr>
              <a:defRPr>
                <a:solidFill>
                  <a:srgbClr val="6E6159"/>
                </a:solidFill>
              </a:defRPr>
            </a:lvl4pPr>
            <a:lvl5pPr>
              <a:defRPr>
                <a:solidFill>
                  <a:srgbClr val="6E61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903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21E5-4F1A-40C7-B0BC-4D14B4F2C7B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32178-E86C-487D-9631-233289F24FE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>
                <a:solidFill>
                  <a:srgbClr val="6E6159"/>
                </a:solidFill>
              </a:defRPr>
            </a:lvl1pPr>
            <a:lvl2pPr>
              <a:defRPr>
                <a:solidFill>
                  <a:srgbClr val="6E6159"/>
                </a:solidFill>
              </a:defRPr>
            </a:lvl2pPr>
            <a:lvl3pPr>
              <a:defRPr>
                <a:solidFill>
                  <a:srgbClr val="6E6159"/>
                </a:solidFill>
              </a:defRPr>
            </a:lvl3pPr>
            <a:lvl4pPr>
              <a:defRPr>
                <a:solidFill>
                  <a:srgbClr val="6E6159"/>
                </a:solidFill>
              </a:defRPr>
            </a:lvl4pPr>
            <a:lvl5pPr>
              <a:defRPr>
                <a:solidFill>
                  <a:srgbClr val="6E61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2BFAB796-AC21-41CE-8752-A3C1FAD9B409}"/>
              </a:ext>
            </a:extLst>
          </p:cNvPr>
          <p:cNvSpPr/>
          <p:nvPr/>
        </p:nvSpPr>
        <p:spPr>
          <a:xfrm>
            <a:off x="7867653" y="1825627"/>
            <a:ext cx="3776664" cy="377666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0778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70BE40A3-B1E3-4160-95B8-DB91FA222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216" y="4719373"/>
            <a:ext cx="18848838" cy="13258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Oval 9">
            <a:extLst>
              <a:ext uri="{FF2B5EF4-FFF2-40B4-BE49-F238E27FC236}">
                <a16:creationId xmlns:a16="http://schemas.microsoft.com/office/drawing/2014/main" id="{81B58106-9D06-4376-9BDC-AEC985047181}"/>
              </a:ext>
            </a:extLst>
          </p:cNvPr>
          <p:cNvSpPr/>
          <p:nvPr/>
        </p:nvSpPr>
        <p:spPr>
          <a:xfrm>
            <a:off x="6493666" y="3827394"/>
            <a:ext cx="2116927" cy="211692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D7D2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748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F083E-013D-451F-99B9-7F305787A8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F0DBB-673C-4F81-A161-765E706AF31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>
                <a:solidFill>
                  <a:srgbClr val="6E6159"/>
                </a:solidFill>
              </a:defRPr>
            </a:lvl1pPr>
            <a:lvl2pPr>
              <a:defRPr>
                <a:solidFill>
                  <a:srgbClr val="6E6159"/>
                </a:solidFill>
              </a:defRPr>
            </a:lvl2pPr>
            <a:lvl3pPr>
              <a:defRPr>
                <a:solidFill>
                  <a:srgbClr val="6E6159"/>
                </a:solidFill>
              </a:defRPr>
            </a:lvl3pPr>
            <a:lvl4pPr>
              <a:defRPr>
                <a:solidFill>
                  <a:srgbClr val="6E6159"/>
                </a:solidFill>
              </a:defRPr>
            </a:lvl4pPr>
            <a:lvl5pPr>
              <a:defRPr>
                <a:solidFill>
                  <a:srgbClr val="6E61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669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6850-081D-4AA4-92CF-644A277542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C553A-3546-4D4B-A412-43FE2C666D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91E6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CCC86-111F-4B77-AD9A-947ED773B56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>
                <a:solidFill>
                  <a:srgbClr val="6E6159"/>
                </a:solidFill>
              </a:defRPr>
            </a:lvl1pPr>
            <a:lvl2pPr>
              <a:defRPr>
                <a:solidFill>
                  <a:srgbClr val="6E6159"/>
                </a:solidFill>
              </a:defRPr>
            </a:lvl2pPr>
            <a:lvl3pPr>
              <a:defRPr>
                <a:solidFill>
                  <a:srgbClr val="6E6159"/>
                </a:solidFill>
              </a:defRPr>
            </a:lvl3pPr>
            <a:lvl4pPr>
              <a:defRPr>
                <a:solidFill>
                  <a:srgbClr val="6E6159"/>
                </a:solidFill>
              </a:defRPr>
            </a:lvl4pPr>
            <a:lvl5pPr>
              <a:defRPr>
                <a:solidFill>
                  <a:srgbClr val="6E61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D0C77-AAEA-4C69-BE56-341EC2ABCE9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91E6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FAC487-872B-4603-8CDB-881F39F8EC86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>
                <a:solidFill>
                  <a:srgbClr val="6E6159"/>
                </a:solidFill>
              </a:defRPr>
            </a:lvl1pPr>
            <a:lvl2pPr>
              <a:defRPr>
                <a:solidFill>
                  <a:srgbClr val="6E6159"/>
                </a:solidFill>
              </a:defRPr>
            </a:lvl2pPr>
            <a:lvl3pPr>
              <a:defRPr>
                <a:solidFill>
                  <a:srgbClr val="6E6159"/>
                </a:solidFill>
              </a:defRPr>
            </a:lvl3pPr>
            <a:lvl4pPr>
              <a:defRPr>
                <a:solidFill>
                  <a:srgbClr val="6E6159"/>
                </a:solidFill>
              </a:defRPr>
            </a:lvl4pPr>
            <a:lvl5pPr>
              <a:defRPr>
                <a:solidFill>
                  <a:srgbClr val="6E61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404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DDAE-37DD-4FC7-9326-6E5432FF9F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46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6FDA36-65C8-49E6-B959-9C987BAA20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ALL CAPS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852C4-19B0-4F4B-ADCD-1396158694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A27-B96A-46DB-ABB5-62B4AB9495C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A39E9A"/>
                </a:solidFill>
                <a:uFillTx/>
                <a:latin typeface="Arial"/>
              </a:defRPr>
            </a:lvl1pPr>
          </a:lstStyle>
          <a:p>
            <a:pPr lvl="0"/>
            <a:fld id="{FACC7850-2C7F-4ACF-B829-5D91A1CF255D}" type="datetime1">
              <a:rPr lang="en-US"/>
              <a:pPr lvl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69C3F-719B-413E-8A0E-9FD1D8FC505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A39E9A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767F9-2256-42CE-BDCB-A6D33119989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A39E9A"/>
                </a:solidFill>
                <a:uFillTx/>
                <a:latin typeface="Arial"/>
              </a:defRPr>
            </a:lvl1pPr>
          </a:lstStyle>
          <a:p>
            <a:pPr lvl="0"/>
            <a:fld id="{DFB75A30-6922-454C-B16E-2FFCF38D1966}" type="slidenum"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82FBE6-EF7D-4FA9-9DEE-A69C7B73853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82353" y="6388693"/>
            <a:ext cx="971440" cy="300444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marL="0" marR="0" lvl="0" indent="0" algn="l" defTabSz="914400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778B"/>
          </a:solidFill>
          <a:uFillTx/>
          <a:latin typeface="Arial Black"/>
        </a:defRPr>
      </a:lvl1pPr>
    </p:titleStyle>
    <p:bodyStyle>
      <a:lvl1pPr marL="228600" marR="0" lvl="0" indent="-228600" algn="l" defTabSz="914400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6E6259"/>
          </a:solidFill>
          <a:uFillTx/>
          <a:latin typeface="Arial"/>
        </a:defRPr>
      </a:lvl1pPr>
      <a:lvl2pPr marL="685800" marR="0" lvl="1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6E6259"/>
          </a:solidFill>
          <a:uFillTx/>
          <a:latin typeface="Arial"/>
        </a:defRPr>
      </a:lvl2pPr>
      <a:lvl3pPr marL="1143000" marR="0" lvl="2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6E6259"/>
          </a:solidFill>
          <a:uFillTx/>
          <a:latin typeface="Arial"/>
        </a:defRPr>
      </a:lvl3pPr>
      <a:lvl4pPr marL="1600200" marR="0" lvl="3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6E6259"/>
          </a:solidFill>
          <a:uFillTx/>
          <a:latin typeface="Arial"/>
        </a:defRPr>
      </a:lvl4pPr>
      <a:lvl5pPr marL="2057400" marR="0" lvl="4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6E6259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10A788-97CB-3041-9150-A61482148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ALL CAPS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CEEF0-8C52-8540-9210-0EF763E56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F7C04-1437-CA46-95A6-BB6115533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187B7-06FA-6B4D-8615-3A16CF86C54F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1AB09-2C78-B04E-A926-5B5BDDDED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F3620-6AC0-2F4F-B2F4-FF5A72ADA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15A66-A154-5249-8460-EDEEDD6183D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AD09B9-FB45-864F-BEF7-1F1499408D3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382358" y="6388689"/>
            <a:ext cx="971442" cy="3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3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82" r:id="rId15"/>
    <p:sldLayoutId id="2147483684" r:id="rId16"/>
    <p:sldLayoutId id="2147483685" r:id="rId17"/>
    <p:sldLayoutId id="214748369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E62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2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E62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62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62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da.gov/news-events/press-announcements/fda-issues-landmark-proposal-improve-access-hearing-aid-technology-millions-americans" TargetMode="External"/><Relationship Id="rId3" Type="http://schemas.openxmlformats.org/officeDocument/2006/relationships/hyperlink" Target="https://doi.org/10.1001/jamaoto.2018.2876" TargetMode="External"/><Relationship Id="rId7" Type="http://schemas.openxmlformats.org/officeDocument/2006/relationships/hyperlink" Target="https://www.who.int/news-room/fact-sheets/detail/deafness-and-hearing-loss" TargetMode="External"/><Relationship Id="rId2" Type="http://schemas.openxmlformats.org/officeDocument/2006/relationships/hyperlink" Target="https://www.cdc.gov/vitalsigns/hearingloss/index.html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nidcd.nih.gov/health/statistics/quick-statistics-hearing" TargetMode="External"/><Relationship Id="rId5" Type="http://schemas.openxmlformats.org/officeDocument/2006/relationships/hyperlink" Target="https://www.who.int/health-topics/hearing-loss/hearwho" TargetMode="External"/><Relationship Id="rId4" Type="http://schemas.openxmlformats.org/officeDocument/2006/relationships/hyperlink" Target="https://leader.pubs.asha.org/do/10.1044/2021-0930-podcast-research-symposium-2021/full/" TargetMode="External"/><Relationship Id="rId9" Type="http://schemas.openxmlformats.org/officeDocument/2006/relationships/hyperlink" Target="https://www.asha.org/otc-hearing-aid-toolki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bcollins\Downloads\jamaotolaryngology_deal_2018_oi_180088.pdf" TargetMode="Externa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health-topics/hearing-loss/hearwho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ashanet-my.sharepoint.com/personal/bcollins_asha_org/Documents/Desktop/Whats%20the%20Difference%20PDF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822AE87-0433-4CED-8AF1-2F361F625BA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70581" y="2790776"/>
            <a:ext cx="9765014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lvl="0" indent="0">
              <a:buNone/>
            </a:pPr>
            <a:r>
              <a:rPr lang="en-US" sz="3300" dirty="0">
                <a:solidFill>
                  <a:srgbClr val="00778B"/>
                </a:solidFill>
              </a:rPr>
              <a:t>A Quick Reference for Primary Care Physicians</a:t>
            </a:r>
          </a:p>
          <a:p>
            <a:pPr marL="0" lvl="0" indent="0">
              <a:buNone/>
            </a:pPr>
            <a:endParaRPr lang="en-US" sz="3300" dirty="0">
              <a:solidFill>
                <a:srgbClr val="00778B"/>
              </a:solidFill>
            </a:endParaRPr>
          </a:p>
          <a:p>
            <a:pPr marL="0" lvl="0" indent="0">
              <a:buNone/>
            </a:pPr>
            <a:endParaRPr lang="en-US" sz="3300" dirty="0">
              <a:solidFill>
                <a:srgbClr val="00778B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0A37DA-3597-4548-8712-C886AF132B0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45025" y="-318052"/>
            <a:ext cx="9607829" cy="2248189"/>
          </a:xfrm>
        </p:spPr>
        <p:txBody>
          <a:bodyPr/>
          <a:lstStyle/>
          <a:p>
            <a:pPr lvl="0"/>
            <a:r>
              <a:rPr lang="en-US" sz="5200" dirty="0">
                <a:solidFill>
                  <a:srgbClr val="6E6159"/>
                </a:solidFill>
              </a:rPr>
              <a:t>ASHA Over-the-Counter (OTC) Hearing Aid Toolkit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3B1A1-4520-4971-BD96-C297C4B118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683" y="166343"/>
            <a:ext cx="11870635" cy="1325563"/>
          </a:xfrm>
        </p:spPr>
        <p:txBody>
          <a:bodyPr anchorCtr="1"/>
          <a:lstStyle/>
          <a:p>
            <a:pPr lvl="0"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5C56E-03F6-4925-A50C-B5F90CBB4E48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360707" y="1939580"/>
            <a:ext cx="11470585" cy="4032595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80000"/>
              </a:lnSpc>
            </a:pPr>
            <a:endParaRPr lang="en-US" sz="12800" b="1" i="0" dirty="0">
              <a:solidFill>
                <a:srgbClr val="242424"/>
              </a:solidFill>
              <a:effectLst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1B1B1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popularity of direct-to-consumer and Internet sales have made it easier for consumers to access potentially useful medical treatment. For the safety of individuals seeking hearing treatment—including OTC hearing aids—please </a:t>
            </a:r>
            <a:r>
              <a:rPr lang="en-US" sz="1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encourage them to seek a hearing evaluation by a licensed audiologist </a:t>
            </a:r>
            <a:r>
              <a:rPr lang="en-US" sz="12800" dirty="0">
                <a:solidFill>
                  <a:srgbClr val="1B1B1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for appropriate guidance and hearing health care.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8400" dirty="0">
              <a:solidFill>
                <a:srgbClr val="1B1B1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7200" u="sng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</a:pP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942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3B1A1-4520-4971-BD96-C297C4B118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683" y="166343"/>
            <a:ext cx="11870635" cy="1325563"/>
          </a:xfrm>
        </p:spPr>
        <p:txBody>
          <a:bodyPr anchorCtr="1"/>
          <a:lstStyle/>
          <a:p>
            <a:pPr lvl="0" algn="ctr"/>
            <a:r>
              <a:rPr lang="en-US" dirty="0"/>
              <a:t>Resources and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5C56E-03F6-4925-A50C-B5F90CBB4E48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76200" y="1038225"/>
            <a:ext cx="11955117" cy="2159276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lvl="0">
              <a:lnSpc>
                <a:spcPct val="80000"/>
              </a:lnSpc>
            </a:pPr>
            <a:endParaRPr lang="en-US" sz="8800" b="1" i="0" dirty="0">
              <a:solidFill>
                <a:srgbClr val="242424"/>
              </a:solidFill>
              <a:effectLst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8000" b="1" dirty="0">
              <a:solidFill>
                <a:srgbClr val="1B1B1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600" b="0" i="0" dirty="0">
                <a:solidFill>
                  <a:srgbClr val="000000"/>
                </a:solidFill>
                <a:effectLst/>
              </a:rPr>
              <a:t>Centers for Disease Control and Prevention. (2020, January 6 ). </a:t>
            </a:r>
            <a:r>
              <a:rPr lang="en-US" sz="5600" b="0" i="1" dirty="0">
                <a:solidFill>
                  <a:srgbClr val="000000"/>
                </a:solidFill>
                <a:effectLst/>
              </a:rPr>
              <a:t>Too Loud! For Too Long! </a:t>
            </a:r>
            <a:r>
              <a:rPr lang="en-US" sz="5600" b="0" dirty="0">
                <a:solidFill>
                  <a:srgbClr val="000000"/>
                </a:solidFill>
                <a:effectLst/>
              </a:rPr>
              <a:t>Vital Signs</a:t>
            </a:r>
            <a:r>
              <a:rPr lang="en-US" sz="5600" i="1" dirty="0">
                <a:solidFill>
                  <a:srgbClr val="000000"/>
                </a:solidFill>
              </a:rPr>
              <a:t>.</a:t>
            </a:r>
            <a:r>
              <a:rPr lang="en-US" sz="5600" b="0" i="1" dirty="0">
                <a:solidFill>
                  <a:srgbClr val="000000"/>
                </a:solidFill>
                <a:effectLst/>
              </a:rPr>
              <a:t> </a:t>
            </a:r>
            <a:r>
              <a:rPr lang="en-US" sz="5600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https://www.cdc.gov/vitalsigns/hearingloss/index.html</a:t>
            </a:r>
            <a:r>
              <a:rPr lang="en-US" sz="5600" dirty="0">
                <a:solidFill>
                  <a:srgbClr val="000000"/>
                </a:solidFill>
              </a:rPr>
              <a:t>. </a:t>
            </a:r>
            <a:endParaRPr lang="en-US" sz="5600" b="0" i="0" dirty="0">
              <a:solidFill>
                <a:srgbClr val="000000"/>
              </a:solidFill>
              <a:effectLst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600" b="0" i="0" dirty="0">
                <a:solidFill>
                  <a:srgbClr val="000000"/>
                </a:solidFill>
                <a:effectLst/>
              </a:rPr>
              <a:t>Deal, J. A., Reed, N. S., Kravetz, A. D., Weinreich, H., Yeh, C., Lin, F. R., &amp; Altan, A. (2019). </a:t>
            </a:r>
            <a:r>
              <a:rPr lang="en-US" sz="5600" b="0" dirty="0">
                <a:solidFill>
                  <a:srgbClr val="000000"/>
                </a:solidFill>
                <a:effectLst/>
              </a:rPr>
              <a:t>Incident hearing loss and comorbidity: A longitudinal administrative claims study. </a:t>
            </a:r>
            <a:r>
              <a:rPr lang="en-US" sz="5600" b="0" i="1" dirty="0">
                <a:solidFill>
                  <a:srgbClr val="000000"/>
                </a:solidFill>
                <a:effectLst/>
              </a:rPr>
              <a:t>JAMA Otolaryngology–Head &amp; Neck Surgery, </a:t>
            </a:r>
            <a:r>
              <a:rPr lang="en-US" sz="5600" b="0" dirty="0">
                <a:solidFill>
                  <a:srgbClr val="000000"/>
                </a:solidFill>
                <a:effectLst/>
              </a:rPr>
              <a:t>145</a:t>
            </a:r>
            <a:r>
              <a:rPr lang="en-US" sz="5600" b="0" i="0" dirty="0">
                <a:solidFill>
                  <a:srgbClr val="000000"/>
                </a:solidFill>
                <a:effectLst/>
              </a:rPr>
              <a:t>(1), 36–43. </a:t>
            </a:r>
            <a:r>
              <a:rPr lang="en-US" sz="5600" b="0" i="0" dirty="0">
                <a:solidFill>
                  <a:srgbClr val="00000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https://doi.org/10.1001/jamaoto.2018.2876</a:t>
            </a:r>
            <a:endParaRPr lang="en-US" sz="5600" b="0" i="0" dirty="0">
              <a:solidFill>
                <a:srgbClr val="000000"/>
              </a:solidFill>
              <a:effectLst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Gray, J. D. (Host). (2021, September 30). </a:t>
            </a:r>
            <a:r>
              <a:rPr lang="en-US" sz="5600" u="none" strike="noStrik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sheds light on the hearing loss–cognition link</a:t>
            </a:r>
            <a:r>
              <a:rPr lang="en-US" sz="5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[Audio podcast episode]. In </a:t>
            </a:r>
            <a:r>
              <a:rPr lang="en-US" sz="5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ASHA Voices. </a:t>
            </a:r>
            <a:r>
              <a:rPr lang="en-US" sz="5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American Speech-Language-Hearing Association. </a:t>
            </a:r>
            <a:r>
              <a:rPr lang="en-US" sz="56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https://leader.pubs.asha.org/do/10.1044/2021-0930-podcast-research-symposium-2021/full/</a:t>
            </a:r>
            <a:endParaRPr lang="en-US" sz="5600" dirty="0">
              <a:solidFill>
                <a:srgbClr val="000000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600" dirty="0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hearWHO</a:t>
            </a:r>
            <a:r>
              <a:rPr lang="en-US" sz="5600" dirty="0">
                <a:solidFill>
                  <a:srgbClr val="000000"/>
                </a:solidFill>
              </a:rPr>
              <a:t> – Free screening tool to identify who should be referred to an audiologist for a comprehensive hearing evaluation.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600" b="0" i="0" dirty="0">
                <a:solidFill>
                  <a:srgbClr val="333333"/>
                </a:solidFill>
                <a:effectLst/>
              </a:rPr>
              <a:t>Huddle, M.G., A.M. Goman, F.C. Kernizan, D.M. Foley, </a:t>
            </a:r>
            <a:r>
              <a:rPr lang="en-US" sz="5600" b="0" i="0" dirty="0" err="1">
                <a:solidFill>
                  <a:srgbClr val="333333"/>
                </a:solidFill>
                <a:effectLst/>
              </a:rPr>
              <a:t>C.Price</a:t>
            </a:r>
            <a:r>
              <a:rPr lang="en-US" sz="5600" b="0" i="0" dirty="0">
                <a:solidFill>
                  <a:srgbClr val="333333"/>
                </a:solidFill>
                <a:effectLst/>
              </a:rPr>
              <a:t>, K.D. Frick, F.R. Lin, et al. (2017). The Economic Impact of Adult Hearing Loss: A Systematic Review. </a:t>
            </a:r>
            <a:r>
              <a:rPr lang="en-US" sz="5600" b="0" i="1" dirty="0">
                <a:solidFill>
                  <a:srgbClr val="333333"/>
                </a:solidFill>
                <a:effectLst/>
              </a:rPr>
              <a:t>JAMA Otolaryngology- Head &amp; Neck Surgery</a:t>
            </a:r>
            <a:r>
              <a:rPr lang="en-US" sz="5600" b="0" i="0" dirty="0">
                <a:solidFill>
                  <a:srgbClr val="333333"/>
                </a:solidFill>
                <a:effectLst/>
              </a:rPr>
              <a:t> 143 (10): 1040–1048.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National Institute on Deafness and Other Communication Disorders. (2021, March 25). </a:t>
            </a:r>
            <a:r>
              <a:rPr lang="en-US" sz="5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Quick statistics about hearing</a:t>
            </a:r>
            <a:r>
              <a:rPr lang="en-US" sz="5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56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https://www.nidcd.nih.gov/health/statistics/quick-statistics-hearing</a:t>
            </a:r>
            <a:endParaRPr lang="en-US" sz="5600" u="sng" dirty="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600" b="0" i="0" dirty="0">
                <a:solidFill>
                  <a:srgbClr val="000000"/>
                </a:solidFill>
                <a:effectLst/>
              </a:rPr>
              <a:t>World Health Organization. (2021, April 1). Deafness and hearing loss [Fact sheet]. </a:t>
            </a:r>
            <a:r>
              <a:rPr lang="en-US" sz="5600" b="0" i="0" u="sng" strike="noStrike" dirty="0">
                <a:solidFill>
                  <a:srgbClr val="000000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https://www.who.int/news-room/fact-sheets/detail/deafness-and-hearing-loss</a:t>
            </a:r>
            <a:r>
              <a:rPr lang="en-US" sz="5600" b="0" i="0" dirty="0">
                <a:solidFill>
                  <a:srgbClr val="000000"/>
                </a:solidFill>
                <a:effectLst/>
              </a:rPr>
              <a:t> </a:t>
            </a:r>
            <a:endParaRPr lang="en-US" sz="5600" u="sng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600" b="0" i="0" dirty="0">
                <a:solidFill>
                  <a:srgbClr val="000000"/>
                </a:solidFill>
                <a:effectLst/>
              </a:rPr>
              <a:t>U.S Food and Drug Administration ( 2021, October 19). </a:t>
            </a:r>
            <a:r>
              <a:rPr lang="en-US" sz="5600" b="0" i="1" dirty="0">
                <a:solidFill>
                  <a:srgbClr val="000000"/>
                </a:solidFill>
                <a:effectLst/>
              </a:rPr>
              <a:t>FDA issues landmark proposal to improve access to hearing aid technology for millions of Americans. </a:t>
            </a:r>
            <a:r>
              <a:rPr lang="en-US" sz="5600" b="0" i="0" u="sng" dirty="0">
                <a:solidFill>
                  <a:srgbClr val="000000"/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https://www.fda.gov/news-events/press-announcements/fda-issues-landmark-proposal-improve-access-hearing-aid-technology-millions-americans</a:t>
            </a:r>
            <a:r>
              <a:rPr lang="en-US" sz="5600" b="0" i="0" dirty="0">
                <a:solidFill>
                  <a:srgbClr val="000000"/>
                </a:solidFill>
                <a:effectLst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7200" b="0" i="0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solidFill>
                  <a:srgbClr val="000000"/>
                </a:solidFill>
              </a:rPr>
              <a:t>*Information in this PowerPoint presentation was last updated 7/3/2022. </a:t>
            </a:r>
            <a:br>
              <a:rPr lang="en-US" sz="4800" dirty="0">
                <a:solidFill>
                  <a:srgbClr val="000000"/>
                </a:solidFill>
              </a:rPr>
            </a:br>
            <a:r>
              <a:rPr lang="en-US" sz="4800" dirty="0">
                <a:solidFill>
                  <a:srgbClr val="000000"/>
                </a:solidFill>
              </a:rPr>
              <a:t>Please refer to  </a:t>
            </a:r>
            <a:r>
              <a:rPr lang="en-US" sz="4800" dirty="0">
                <a:solidFill>
                  <a:srgbClr val="6CACE3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Over-the-Counter Hearing Aid Toolkit (asha.org)</a:t>
            </a:r>
            <a:r>
              <a:rPr lang="en-US" sz="4800" dirty="0">
                <a:solidFill>
                  <a:srgbClr val="000000"/>
                </a:solidFill>
              </a:rPr>
              <a:t>. for updates.</a:t>
            </a:r>
            <a:endParaRPr lang="en-US" sz="4800" u="sng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</a:pPr>
            <a:endParaRPr lang="en-US" sz="18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E24EE2-1D04-D44B-BA46-150510DD1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CEDD58-3789-4548-8206-2B5A148A8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1" y="598311"/>
            <a:ext cx="7885026" cy="608747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Your Information Here</a:t>
            </a:r>
            <a:r>
              <a:rPr lang="en-US" dirty="0"/>
              <a:t>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2439A-27BD-C740-ADD9-21C9D0149A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1266" y="2384471"/>
            <a:ext cx="7264400" cy="306294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schemeClr val="tx1">
                    <a:lumMod val="50000"/>
                  </a:schemeClr>
                </a:solidFill>
              </a:rPr>
              <a:t>Customize introduction page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schemeClr val="tx1">
                    <a:lumMod val="50000"/>
                  </a:schemeClr>
                </a:solidFill>
              </a:rPr>
              <a:t>Insert your photo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schemeClr val="tx1">
                    <a:lumMod val="50000"/>
                  </a:schemeClr>
                </a:solidFill>
              </a:rPr>
              <a:t>Job title and credentials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schemeClr val="tx1">
                    <a:lumMod val="50000"/>
                  </a:schemeClr>
                </a:solidFill>
              </a:rPr>
              <a:t>Clinic contact information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F8A986-25CD-CB49-B45D-3F876F5C7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2233" y="5213733"/>
            <a:ext cx="13305619" cy="195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7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47F9-AFA5-4982-B013-8675192200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16920" cy="1325563"/>
          </a:xfrm>
        </p:spPr>
        <p:txBody>
          <a:bodyPr/>
          <a:lstStyle/>
          <a:p>
            <a:pPr lvl="0" algn="ctr"/>
            <a:r>
              <a:rPr lang="en-US" sz="4200" dirty="0"/>
              <a:t>Hearing</a:t>
            </a:r>
            <a:r>
              <a:rPr lang="en-US" dirty="0"/>
              <a:t> Loss and Public Health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3E5A6-E633-403F-B55B-40E37542F1A3}"/>
              </a:ext>
            </a:extLst>
          </p:cNvPr>
          <p:cNvSpPr txBox="1"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127A6199-4022-47D0-962B-26BD5FEB575B}"/>
              </a:ext>
            </a:extLst>
          </p:cNvPr>
          <p:cNvSpPr/>
          <p:nvPr/>
        </p:nvSpPr>
        <p:spPr>
          <a:xfrm>
            <a:off x="203613" y="2919257"/>
            <a:ext cx="4112398" cy="3392643"/>
          </a:xfrm>
          <a:prstGeom prst="wedgeEllipseCallout">
            <a:avLst/>
          </a:prstGeom>
          <a:solidFill>
            <a:srgbClr val="1B7C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i="0" dirty="0">
                <a:solidFill>
                  <a:schemeClr val="bg1"/>
                </a:solidFill>
                <a:effectLst/>
              </a:rPr>
              <a:t>In the United States, untreated hearing loss is estimated to cost between $1.8 billion and $194 billion in lost productivity and between $3.3 and $12.8 billion in direct medical costs (Huddle, 2017). </a:t>
            </a:r>
            <a:endParaRPr lang="en-US" sz="1900" b="1" dirty="0">
              <a:solidFill>
                <a:schemeClr val="bg1"/>
              </a:solidFill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3342AB65-4982-49DD-844E-149F121AE88A}"/>
              </a:ext>
            </a:extLst>
          </p:cNvPr>
          <p:cNvSpPr/>
          <p:nvPr/>
        </p:nvSpPr>
        <p:spPr>
          <a:xfrm>
            <a:off x="8154575" y="2930276"/>
            <a:ext cx="3912397" cy="2995196"/>
          </a:xfrm>
          <a:prstGeom prst="wedgeEllipseCallout">
            <a:avLst/>
          </a:prstGeom>
          <a:solidFill>
            <a:srgbClr val="1B7C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/>
              <a:t>46% of adults who reported hearing difficulty had seen a health care provider for their hearing in the past 5 years. </a:t>
            </a:r>
          </a:p>
          <a:p>
            <a:pPr algn="ctr"/>
            <a:r>
              <a:rPr lang="en-US" sz="1900" b="1" dirty="0"/>
              <a:t>– CDC, 2020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9BFF527E-F4D8-4CEF-9476-6B23C5415972}"/>
              </a:ext>
            </a:extLst>
          </p:cNvPr>
          <p:cNvSpPr/>
          <p:nvPr/>
        </p:nvSpPr>
        <p:spPr>
          <a:xfrm>
            <a:off x="4095743" y="1648696"/>
            <a:ext cx="4152917" cy="3560607"/>
          </a:xfrm>
          <a:prstGeom prst="wedgeEllipseCallout">
            <a:avLst>
              <a:gd name="adj1" fmla="val -22579"/>
              <a:gd name="adj2" fmla="val 68401"/>
            </a:avLst>
          </a:prstGeom>
          <a:solidFill>
            <a:srgbClr val="1B7C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428901-ED95-4141-B5D1-425814DC6B45}"/>
              </a:ext>
            </a:extLst>
          </p:cNvPr>
          <p:cNvSpPr txBox="1"/>
          <p:nvPr/>
        </p:nvSpPr>
        <p:spPr>
          <a:xfrm>
            <a:off x="4536278" y="2088084"/>
            <a:ext cx="3271845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900" b="1" i="0" dirty="0">
                <a:solidFill>
                  <a:schemeClr val="bg1"/>
                </a:solidFill>
                <a:effectLst/>
              </a:rPr>
              <a:t>Globally, the total economic cost of hearing loss exceeded $981 billion in 2021, which included quality-of-life losses and financial costs of poor health in those with hearing loss.</a:t>
            </a:r>
          </a:p>
          <a:p>
            <a:pPr algn="ctr"/>
            <a:r>
              <a:rPr lang="en-US" sz="1900" b="1" dirty="0">
                <a:solidFill>
                  <a:schemeClr val="bg1"/>
                </a:solidFill>
              </a:rPr>
              <a:t> – </a:t>
            </a:r>
            <a:r>
              <a:rPr lang="en-US" sz="1900" b="1" i="0" dirty="0">
                <a:solidFill>
                  <a:schemeClr val="bg1"/>
                </a:solidFill>
                <a:effectLst/>
              </a:rPr>
              <a:t>WHO, 2021</a:t>
            </a:r>
            <a:endParaRPr lang="en-US" sz="1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1E312-8DE1-4D42-B8DB-734DDDCB1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24" y="212953"/>
            <a:ext cx="11353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/>
              <a:t>Hearing Loss and Public Health</a:t>
            </a:r>
            <a:br>
              <a:rPr lang="en-US" dirty="0"/>
            </a:br>
            <a:r>
              <a:rPr lang="en-US" sz="2900" dirty="0"/>
              <a:t>Incident Hearing Loss and Comorbidity </a:t>
            </a:r>
            <a:br>
              <a:rPr lang="en-US" sz="3100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14BCE-0FC7-4757-A5FD-4577128FC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070" y="1694046"/>
            <a:ext cx="11306175" cy="529476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92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Purpose of the study: A retrospective study to investigate the connection between hearing loss and comorbidities in adults 50 years or older.</a:t>
            </a:r>
          </a:p>
          <a:p>
            <a:pPr marL="0" indent="0">
              <a:buNone/>
            </a:pPr>
            <a:endParaRPr lang="en-US" sz="9200" i="0" dirty="0">
              <a:solidFill>
                <a:schemeClr val="tx1">
                  <a:lumMod val="50000"/>
                </a:schemeClr>
              </a:solidFill>
              <a:effectLst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200" i="0" dirty="0">
                <a:solidFill>
                  <a:schemeClr val="tx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Results: At the 10-year mark, </a:t>
            </a:r>
            <a:r>
              <a:rPr lang="en-US" sz="9200" b="1" dirty="0">
                <a:solidFill>
                  <a:schemeClr val="tx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patients with untreated hearing loss experienced about </a:t>
            </a:r>
            <a:r>
              <a:rPr lang="en-US" sz="9200" b="1" dirty="0">
                <a:solidFill>
                  <a:srgbClr val="FF0000"/>
                </a:solidFill>
                <a:effectLst/>
                <a:cs typeface="Calibri" panose="020F0502020204030204" pitchFamily="34" charset="0"/>
              </a:rPr>
              <a:t>50% more hospital stays, </a:t>
            </a:r>
            <a:r>
              <a:rPr lang="en-US" sz="9200" b="1" dirty="0">
                <a:solidFill>
                  <a:schemeClr val="tx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had about a </a:t>
            </a:r>
            <a:r>
              <a:rPr lang="en-US" sz="9200" b="1" dirty="0">
                <a:solidFill>
                  <a:srgbClr val="FF0000"/>
                </a:solidFill>
                <a:effectLst/>
                <a:cs typeface="Calibri" panose="020F0502020204030204" pitchFamily="34" charset="0"/>
              </a:rPr>
              <a:t>44% higher risk for hospital readmission</a:t>
            </a:r>
            <a:r>
              <a:rPr lang="en-US" sz="9200" b="1" dirty="0">
                <a:solidFill>
                  <a:schemeClr val="tx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 within 30 days, were </a:t>
            </a:r>
            <a:r>
              <a:rPr lang="en-US" sz="9200" b="1" dirty="0">
                <a:solidFill>
                  <a:srgbClr val="FF0000"/>
                </a:solidFill>
                <a:effectLst/>
                <a:cs typeface="Calibri" panose="020F0502020204030204" pitchFamily="34" charset="0"/>
              </a:rPr>
              <a:t>17% more likely to have an emergency department visit, </a:t>
            </a:r>
            <a:r>
              <a:rPr lang="en-US" sz="9200" b="1" dirty="0">
                <a:solidFill>
                  <a:schemeClr val="tx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and had about </a:t>
            </a:r>
            <a:r>
              <a:rPr lang="en-US" sz="9200" b="1" dirty="0">
                <a:solidFill>
                  <a:srgbClr val="FF0000"/>
                </a:solidFill>
                <a:effectLst/>
                <a:cs typeface="Calibri" panose="020F0502020204030204" pitchFamily="34" charset="0"/>
              </a:rPr>
              <a:t>52 more outpatient visits</a:t>
            </a:r>
            <a:r>
              <a:rPr lang="en-US" sz="9200" b="1" dirty="0">
                <a:solidFill>
                  <a:schemeClr val="tx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 compared with those without hearing loss.</a:t>
            </a:r>
          </a:p>
          <a:p>
            <a:pPr marL="0" indent="0">
              <a:buNone/>
            </a:pPr>
            <a:endParaRPr lang="en-US" sz="9200" i="0" dirty="0">
              <a:solidFill>
                <a:schemeClr val="tx1">
                  <a:lumMod val="50000"/>
                </a:schemeClr>
              </a:solidFill>
              <a:effectLst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2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The greatest relative increase in risk was estimated for dementia and depression, with hearing loss being associated with an approximately 50% increase in both conditions over 5 years.</a:t>
            </a:r>
            <a:endParaRPr lang="en-US" sz="9200" i="0" dirty="0">
              <a:solidFill>
                <a:schemeClr val="tx1">
                  <a:lumMod val="50000"/>
                </a:schemeClr>
              </a:solidFill>
              <a:effectLst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800" dirty="0">
              <a:solidFill>
                <a:srgbClr val="4747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228600">
              <a:buNone/>
            </a:pPr>
            <a:r>
              <a:rPr lang="en-US" sz="5600" i="1" dirty="0">
                <a:solidFill>
                  <a:srgbClr val="474747"/>
                </a:solidFill>
                <a:cs typeface="Calibri" panose="020F0502020204030204" pitchFamily="34" charset="0"/>
              </a:rPr>
              <a:t>Source: </a:t>
            </a:r>
            <a:r>
              <a:rPr lang="en-US" sz="5600" dirty="0">
                <a:solidFill>
                  <a:srgbClr val="474747"/>
                </a:solidFill>
                <a:cs typeface="Calibri" panose="020F0502020204030204" pitchFamily="34" charset="0"/>
                <a:hlinkClick r:id="rId2" action="ppaction://hlinkfile"/>
              </a:rPr>
              <a:t>Deal et al. (2019). </a:t>
            </a:r>
            <a:endParaRPr lang="en-US" sz="5600" dirty="0">
              <a:solidFill>
                <a:srgbClr val="474747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3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8BB6A-B092-44BF-822C-3A17FA940C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1008" y="262961"/>
            <a:ext cx="3932237" cy="1600200"/>
          </a:xfrm>
        </p:spPr>
        <p:txBody>
          <a:bodyPr vert="horz" lIns="91440" tIns="45720" rIns="91440" bIns="45720" rtlCol="0" anchor="b">
            <a:noAutofit/>
          </a:bodyPr>
          <a:lstStyle/>
          <a:p>
            <a:pPr lvl="0" algn="ctr"/>
            <a:r>
              <a:rPr lang="en-US" sz="2900" kern="1200" dirty="0">
                <a:latin typeface="+mj-lt"/>
                <a:ea typeface="+mj-ea"/>
                <a:cs typeface="+mj-cs"/>
              </a:rPr>
              <a:t>How Can </a:t>
            </a:r>
            <a:r>
              <a:rPr lang="en-US" sz="2900" dirty="0"/>
              <a:t>P</a:t>
            </a:r>
            <a:r>
              <a:rPr lang="en-US" sz="2900" kern="1200" dirty="0">
                <a:latin typeface="+mj-lt"/>
                <a:ea typeface="+mj-ea"/>
                <a:cs typeface="+mj-cs"/>
              </a:rPr>
              <a:t>hysicians </a:t>
            </a:r>
            <a:r>
              <a:rPr lang="en-US" sz="2900" dirty="0"/>
              <a:t>H</a:t>
            </a:r>
            <a:r>
              <a:rPr lang="en-US" sz="2900" kern="1200" dirty="0">
                <a:latin typeface="+mj-lt"/>
                <a:ea typeface="+mj-ea"/>
                <a:cs typeface="+mj-cs"/>
              </a:rPr>
              <a:t>elp </a:t>
            </a:r>
            <a:r>
              <a:rPr lang="en-US" sz="2900" dirty="0"/>
              <a:t>P</a:t>
            </a:r>
            <a:r>
              <a:rPr lang="en-US" sz="2900" kern="1200" dirty="0">
                <a:latin typeface="+mj-lt"/>
                <a:ea typeface="+mj-ea"/>
                <a:cs typeface="+mj-cs"/>
              </a:rPr>
              <a:t>atients with their Hearing?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B76C05-495E-433B-9889-A843026ED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880" y="92364"/>
            <a:ext cx="5214923" cy="6772629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79BAA5-E429-4AFF-9E65-B6FD4C8B80DF}"/>
              </a:ext>
            </a:extLst>
          </p:cNvPr>
          <p:cNvSpPr txBox="1"/>
          <p:nvPr/>
        </p:nvSpPr>
        <p:spPr>
          <a:xfrm>
            <a:off x="0" y="1931400"/>
            <a:ext cx="4841823" cy="5309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Refer them to 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3"/>
              </a:rPr>
              <a:t>hearWHO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an </a:t>
            </a:r>
            <a:r>
              <a:rPr lang="en-US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easily accessible, in-office hearing screening tool that uses a smart device and a pair of headphones. This easy, quick tool (screening takes about 3 min) is an option that anyone can use.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Refer them to an audiologist if they fail their screening. An audiologist will provide a comprehensive hearing evaluation.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Encourage them not to put off hearing loss evaluation and treatment.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Share ASHA’s 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4"/>
              </a:rPr>
              <a:t>What Is the Difference? 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document, which compares audiologists  with hearing aid </a:t>
            </a:r>
            <a:r>
              <a:rPr lang="en-US" dirty="0">
                <a:solidFill>
                  <a:schemeClr val="bg1"/>
                </a:solidFill>
              </a:rPr>
              <a:t>dispen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sers.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46DB1C4-5585-17A7-C229-BF681397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15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Types of Hearing Aids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6BDB9D-8755-4C34-97C6-746611FB7A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4801" y="1690896"/>
            <a:ext cx="8014376" cy="510042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2363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4D029-5039-4C15-86E1-EAED3D31C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OTC Hearing Aids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91EE9-2D00-485C-A168-8B18E6A12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1203" y="1690688"/>
            <a:ext cx="11112597" cy="4672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0" dirty="0">
                <a:solidFill>
                  <a:schemeClr val="bg2">
                    <a:lumMod val="10000"/>
                  </a:schemeClr>
                </a:solidFill>
                <a:effectLst/>
              </a:rPr>
              <a:t>The U.S. Congress passed legislation in 2017 requiring the U.S. Food and Drug Administration (FDA) to develop regulations for over-the-counter (OTC) hearing aids. The intent of the legislation was to offer adults with perceived mild-to-moderate hearing loss the opportunity to purchase a device on their own at a lower cost.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7258FE-82C7-49AA-B672-2AC683C4A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03" y="3429222"/>
            <a:ext cx="4025997" cy="2747741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2CF288-1320-42E5-944C-EB8295559FC6}"/>
              </a:ext>
            </a:extLst>
          </p:cNvPr>
          <p:cNvSpPr txBox="1"/>
          <p:nvPr/>
        </p:nvSpPr>
        <p:spPr>
          <a:xfrm>
            <a:off x="4267200" y="3277240"/>
            <a:ext cx="6244314" cy="308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fontAlgn="auto" hangingPunct="1"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>
                <a:cs typeface="Calibri" panose="020F0502020204030204" pitchFamily="34" charset="0"/>
              </a:rPr>
              <a:t>OTC hearing aids:</a:t>
            </a:r>
          </a:p>
          <a:p>
            <a:pPr marR="0" lvl="0" defTabSz="914400" rtl="0" fontAlgn="auto" hangingPunct="1"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dirty="0">
              <a:cs typeface="Calibri" panose="020F0502020204030204" pitchFamily="34" charset="0"/>
            </a:endParaRPr>
          </a:p>
          <a:p>
            <a:pPr marL="800100" lvl="1" indent="-342900">
              <a:buSzPct val="100000"/>
              <a:buFont typeface="Symbol" pitchFamily="18"/>
              <a:buChar char="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50" dirty="0">
                <a:cs typeface="Calibri" panose="020F0502020204030204" pitchFamily="34" charset="0"/>
              </a:rPr>
              <a:t>A</a:t>
            </a:r>
            <a:r>
              <a:rPr lang="en-US" sz="2150" i="0" u="none" strike="noStrike" kern="1200" cap="none" spc="0" baseline="0" dirty="0">
                <a:uFillTx/>
                <a:cs typeface="Calibri" panose="020F0502020204030204" pitchFamily="34" charset="0"/>
              </a:rPr>
              <a:t>re meant for individuals with </a:t>
            </a:r>
            <a:r>
              <a:rPr lang="en-US" sz="2150" i="1" u="none" strike="noStrike" kern="1200" cap="none" spc="0" baseline="0" dirty="0">
                <a:uFillTx/>
                <a:cs typeface="Calibri" panose="020F0502020204030204" pitchFamily="34" charset="0"/>
              </a:rPr>
              <a:t>perceived </a:t>
            </a:r>
            <a:r>
              <a:rPr lang="en-US" sz="2150" i="0" u="none" strike="noStrike" kern="1200" cap="none" spc="0" baseline="0" dirty="0">
                <a:uFillTx/>
                <a:cs typeface="Calibri" panose="020F0502020204030204" pitchFamily="34" charset="0"/>
              </a:rPr>
              <a:t>mild-to-moderate hearing loss.</a:t>
            </a:r>
          </a:p>
          <a:p>
            <a:pPr marL="800100" lvl="1" indent="-342900">
              <a:buSzPct val="100000"/>
              <a:buFont typeface="Symbol" pitchFamily="18"/>
              <a:buChar char="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50" dirty="0">
                <a:cs typeface="Calibri" panose="020F0502020204030204" pitchFamily="34" charset="0"/>
              </a:rPr>
              <a:t>A</a:t>
            </a:r>
            <a:r>
              <a:rPr lang="en-US" sz="2150" i="0" u="none" strike="noStrike" kern="1200" cap="none" spc="0" baseline="0" dirty="0">
                <a:uFillTx/>
                <a:cs typeface="Calibri" panose="020F0502020204030204" pitchFamily="34" charset="0"/>
              </a:rPr>
              <a:t>re intended for individuals aged 18 years and older. </a:t>
            </a:r>
          </a:p>
          <a:p>
            <a:pPr marL="800100" lvl="1" indent="-342900">
              <a:buSzPct val="100000"/>
              <a:buFont typeface="Symbol" pitchFamily="18"/>
              <a:buChar char="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50" i="0" u="none" strike="noStrike" kern="1200" cap="none" spc="0" baseline="0" dirty="0">
                <a:uFillTx/>
                <a:cs typeface="Calibri" panose="020F0502020204030204" pitchFamily="34" charset="0"/>
              </a:rPr>
              <a:t>Do not require a hearing evaluation.</a:t>
            </a:r>
          </a:p>
          <a:p>
            <a:pPr marL="800100" lvl="1" indent="-342900">
              <a:buSzPct val="100000"/>
              <a:buFont typeface="Symbol" pitchFamily="18"/>
              <a:buChar char="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50" dirty="0">
                <a:cs typeface="Calibri" panose="020F0502020204030204" pitchFamily="34" charset="0"/>
              </a:rPr>
              <a:t>H</a:t>
            </a:r>
            <a:r>
              <a:rPr lang="en-US" sz="2150" i="0" u="none" strike="noStrike" kern="1200" cap="none" spc="0" baseline="0" dirty="0">
                <a:uFillTx/>
                <a:cs typeface="Calibri" panose="020F0502020204030204" pitchFamily="34" charset="0"/>
              </a:rPr>
              <a:t>ave a “one-size-fits-most” design.</a:t>
            </a:r>
          </a:p>
          <a:p>
            <a:pPr marL="800100" lvl="1" indent="-342900">
              <a:spcAft>
                <a:spcPts val="800"/>
              </a:spcAft>
              <a:buSzPct val="100000"/>
              <a:buFont typeface="Symbol" pitchFamily="18"/>
              <a:buChar char="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50" dirty="0">
                <a:cs typeface="Calibri" panose="020F0502020204030204" pitchFamily="34" charset="0"/>
              </a:rPr>
              <a:t>M</a:t>
            </a:r>
            <a:r>
              <a:rPr lang="en-US" sz="2150" i="0" u="none" strike="noStrike" kern="1200" cap="none" spc="0" baseline="0" dirty="0">
                <a:uFillTx/>
                <a:cs typeface="Calibri" panose="020F0502020204030204" pitchFamily="34" charset="0"/>
              </a:rPr>
              <a:t>ay reduce barriers to hearing health care.</a:t>
            </a:r>
          </a:p>
        </p:txBody>
      </p:sp>
    </p:spTree>
    <p:extLst>
      <p:ext uri="{BB962C8B-B14F-4D97-AF65-F5344CB8AC3E}">
        <p14:creationId xmlns:p14="http://schemas.microsoft.com/office/powerpoint/2010/main" val="288575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E0D3-46DD-9D4C-8AAE-D2C335C2E0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819" y="2396435"/>
            <a:ext cx="2946400" cy="2219325"/>
          </a:xfrm>
        </p:spPr>
        <p:txBody>
          <a:bodyPr>
            <a:normAutofit fontScale="90000"/>
          </a:bodyPr>
          <a:lstStyle/>
          <a:p>
            <a:r>
              <a:rPr lang="en-US" sz="4300" dirty="0"/>
              <a:t>Who is a Candidate for OTC Hearing Aids?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698E07-1593-D74E-B9F5-0A48B9C1009E}"/>
              </a:ext>
            </a:extLst>
          </p:cNvPr>
          <p:cNvSpPr txBox="1"/>
          <p:nvPr/>
        </p:nvSpPr>
        <p:spPr>
          <a:xfrm>
            <a:off x="6711507" y="5171960"/>
            <a:ext cx="1660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Here is a small statistic call out.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E38AFD-6BF2-2D46-8F0D-BCB999EF57AD}"/>
              </a:ext>
            </a:extLst>
          </p:cNvPr>
          <p:cNvSpPr txBox="1"/>
          <p:nvPr/>
        </p:nvSpPr>
        <p:spPr>
          <a:xfrm>
            <a:off x="6711507" y="4167480"/>
            <a:ext cx="19068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89%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9B16A39-F7C1-48FD-85D7-01F05389F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326" y="116973"/>
            <a:ext cx="7030362" cy="66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30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6B35-E36D-49BE-96A5-57C0FB17AF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34649"/>
            <a:ext cx="11276016" cy="1325559"/>
          </a:xfrm>
        </p:spPr>
        <p:txBody>
          <a:bodyPr wrap="square" anchor="ctr">
            <a:normAutofit fontScale="90000"/>
          </a:bodyPr>
          <a:lstStyle/>
          <a:p>
            <a:r>
              <a:rPr lang="en-US" sz="4900" b="1" dirty="0">
                <a:solidFill>
                  <a:srgbClr val="1B7C93"/>
                </a:solidFill>
                <a:effectLst/>
              </a:rPr>
              <a:t>Pros and Cons of OTC Hearing Aids</a:t>
            </a:r>
            <a:br>
              <a:rPr lang="en-US" sz="4100" dirty="0">
                <a:effectLst/>
              </a:rPr>
            </a:br>
            <a:endParaRPr lang="en-US" sz="41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0FADFD3-B297-AB6E-2EB9-E1E5FDC63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2608" y="1027908"/>
            <a:ext cx="5157782" cy="823910"/>
          </a:xfrm>
        </p:spPr>
        <p:txBody>
          <a:bodyPr/>
          <a:lstStyle/>
          <a:p>
            <a:pPr algn="ctr"/>
            <a:r>
              <a:rPr lang="en-US" dirty="0"/>
              <a:t>PROs	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098E07B-8534-A3C0-D2A1-59215B82A9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172200" y="932103"/>
            <a:ext cx="5183184" cy="823910"/>
          </a:xfrm>
        </p:spPr>
        <p:txBody>
          <a:bodyPr/>
          <a:lstStyle/>
          <a:p>
            <a:pPr algn="ctr"/>
            <a:r>
              <a:rPr lang="en-US" dirty="0"/>
              <a:t>CONs</a:t>
            </a:r>
          </a:p>
        </p:txBody>
      </p:sp>
      <p:graphicFrame>
        <p:nvGraphicFramePr>
          <p:cNvPr id="26" name="Content Placeholder 5">
            <a:extLst>
              <a:ext uri="{FF2B5EF4-FFF2-40B4-BE49-F238E27FC236}">
                <a16:creationId xmlns:a16="http://schemas.microsoft.com/office/drawing/2014/main" id="{FBDA1582-8E1C-EDFE-E55B-AB15A4CDF1FC}"/>
              </a:ext>
            </a:extLst>
          </p:cNvPr>
          <p:cNvGraphicFramePr>
            <a:graphicFrameLocks noGrp="1"/>
          </p:cNvGraphicFramePr>
          <p:nvPr>
            <p:ph idx="4"/>
            <p:extLst>
              <p:ext uri="{D42A27DB-BD31-4B8C-83A1-F6EECF244321}">
                <p14:modId xmlns:p14="http://schemas.microsoft.com/office/powerpoint/2010/main" val="2132949897"/>
              </p:ext>
            </p:extLst>
          </p:nvPr>
        </p:nvGraphicFramePr>
        <p:xfrm>
          <a:off x="5376990" y="1848323"/>
          <a:ext cx="6738810" cy="4918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33B395CF-AF0F-4DB6-ACC9-2AF41D6E38A2}"/>
              </a:ext>
            </a:extLst>
          </p:cNvPr>
          <p:cNvGrpSpPr/>
          <p:nvPr/>
        </p:nvGrpSpPr>
        <p:grpSpPr>
          <a:xfrm>
            <a:off x="335281" y="1856120"/>
            <a:ext cx="2506160" cy="1497874"/>
            <a:chOff x="506318" y="1577"/>
            <a:chExt cx="2296524" cy="137791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70EEF0F-D3F6-428F-B998-52913A36E15D}"/>
                </a:ext>
              </a:extLst>
            </p:cNvPr>
            <p:cNvSpPr/>
            <p:nvPr/>
          </p:nvSpPr>
          <p:spPr>
            <a:xfrm>
              <a:off x="506318" y="1577"/>
              <a:ext cx="2296524" cy="1377914"/>
            </a:xfrm>
            <a:prstGeom prst="rect">
              <a:avLst/>
            </a:prstGeom>
            <a:solidFill>
              <a:srgbClr val="1B7C9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E26BB1E-3850-4FA5-9314-AAFD8BD905A4}"/>
                </a:ext>
              </a:extLst>
            </p:cNvPr>
            <p:cNvSpPr txBox="1"/>
            <p:nvPr/>
          </p:nvSpPr>
          <p:spPr>
            <a:xfrm>
              <a:off x="506318" y="1577"/>
              <a:ext cx="2296524" cy="1377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An individual can purchase OTC hearing aids without visiting a medical professional.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EEB0B8-7214-4183-98A3-1D95701C1D38}"/>
              </a:ext>
            </a:extLst>
          </p:cNvPr>
          <p:cNvGrpSpPr/>
          <p:nvPr/>
        </p:nvGrpSpPr>
        <p:grpSpPr>
          <a:xfrm>
            <a:off x="3091990" y="1848324"/>
            <a:ext cx="2668400" cy="1526878"/>
            <a:chOff x="506318" y="1609145"/>
            <a:chExt cx="2296524" cy="140459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1063066-CB92-49D5-B115-6081F64D8309}"/>
                </a:ext>
              </a:extLst>
            </p:cNvPr>
            <p:cNvSpPr/>
            <p:nvPr/>
          </p:nvSpPr>
          <p:spPr>
            <a:xfrm>
              <a:off x="506318" y="1609145"/>
              <a:ext cx="2296524" cy="1377914"/>
            </a:xfrm>
            <a:prstGeom prst="rect">
              <a:avLst/>
            </a:prstGeom>
            <a:solidFill>
              <a:srgbClr val="1B7C9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E8F883E-D759-428C-92E8-4D61476D7984}"/>
                </a:ext>
              </a:extLst>
            </p:cNvPr>
            <p:cNvSpPr txBox="1"/>
            <p:nvPr/>
          </p:nvSpPr>
          <p:spPr>
            <a:xfrm>
              <a:off x="506318" y="1635826"/>
              <a:ext cx="2296524" cy="1377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Cost wil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l likely be lower; current estimates show that a pair of OTC hearing aids will cost under $1,000.</a:t>
              </a:r>
              <a:endParaRPr lang="en-U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54CF426-B087-4FE1-B23C-C86141C256C4}"/>
              </a:ext>
            </a:extLst>
          </p:cNvPr>
          <p:cNvGrpSpPr/>
          <p:nvPr/>
        </p:nvGrpSpPr>
        <p:grpSpPr>
          <a:xfrm>
            <a:off x="341585" y="3444240"/>
            <a:ext cx="2506161" cy="1867520"/>
            <a:chOff x="506318" y="1533943"/>
            <a:chExt cx="2296524" cy="166332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2D7DCE5-7BEB-4B35-BC63-04BE367F9F47}"/>
                </a:ext>
              </a:extLst>
            </p:cNvPr>
            <p:cNvSpPr/>
            <p:nvPr/>
          </p:nvSpPr>
          <p:spPr>
            <a:xfrm>
              <a:off x="506318" y="1609145"/>
              <a:ext cx="2296524" cy="1377914"/>
            </a:xfrm>
            <a:prstGeom prst="rect">
              <a:avLst/>
            </a:prstGeom>
            <a:solidFill>
              <a:srgbClr val="1B7C9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FE245EA-474E-4E41-9AC5-81AADB69FF91}"/>
                </a:ext>
              </a:extLst>
            </p:cNvPr>
            <p:cNvSpPr txBox="1"/>
            <p:nvPr/>
          </p:nvSpPr>
          <p:spPr>
            <a:xfrm>
              <a:off x="594355" y="1533943"/>
              <a:ext cx="2208487" cy="1663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Accessibility and cost may entice more people with hearing loss to explore options fo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 treatment.</a:t>
              </a:r>
              <a:endParaRPr lang="en-U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855D1AA-CF3F-4838-A869-2D4A70A8C48E}"/>
              </a:ext>
            </a:extLst>
          </p:cNvPr>
          <p:cNvGrpSpPr/>
          <p:nvPr/>
        </p:nvGrpSpPr>
        <p:grpSpPr>
          <a:xfrm>
            <a:off x="3091990" y="3551790"/>
            <a:ext cx="2748537" cy="1497874"/>
            <a:chOff x="495530" y="1609145"/>
            <a:chExt cx="2383404" cy="137791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31F0989-F6D2-4B35-B68A-BA3063028BB1}"/>
                </a:ext>
              </a:extLst>
            </p:cNvPr>
            <p:cNvSpPr/>
            <p:nvPr/>
          </p:nvSpPr>
          <p:spPr>
            <a:xfrm>
              <a:off x="506318" y="1609145"/>
              <a:ext cx="2296524" cy="1377914"/>
            </a:xfrm>
            <a:prstGeom prst="rect">
              <a:avLst/>
            </a:prstGeom>
            <a:solidFill>
              <a:srgbClr val="1B7C9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195A0A9-9DD6-43BD-BA98-2D4A1885213E}"/>
                </a:ext>
              </a:extLst>
            </p:cNvPr>
            <p:cNvSpPr txBox="1"/>
            <p:nvPr/>
          </p:nvSpPr>
          <p:spPr>
            <a:xfrm>
              <a:off x="495530" y="1609145"/>
              <a:ext cx="2383404" cy="1377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OTC devices can be good “starter hearing aids” for adults with a mild-to-moderate level of perceived hearing loss.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CP PPT OTC" id="{1F348CF3-2E47-4B30-BBA0-0793963000E8}" vid="{93997F53-7677-45B0-BB55-FBFD52615CDE}"/>
    </a:ext>
  </a:extLst>
</a:theme>
</file>

<file path=ppt/theme/theme2.xml><?xml version="1.0" encoding="utf-8"?>
<a:theme xmlns:a="http://schemas.openxmlformats.org/drawingml/2006/main" name="1_Office Theme">
  <a:themeElements>
    <a:clrScheme name="ASHA Branding Color_Update">
      <a:dk1>
        <a:srgbClr val="6E6159"/>
      </a:dk1>
      <a:lt1>
        <a:srgbClr val="FFFFFF"/>
      </a:lt1>
      <a:dk2>
        <a:srgbClr val="00778B"/>
      </a:dk2>
      <a:lt2>
        <a:srgbClr val="D7D2CB"/>
      </a:lt2>
      <a:accent1>
        <a:srgbClr val="991E66"/>
      </a:accent1>
      <a:accent2>
        <a:srgbClr val="ED8B00"/>
      </a:accent2>
      <a:accent3>
        <a:srgbClr val="BFB8AF"/>
      </a:accent3>
      <a:accent4>
        <a:srgbClr val="D1340F"/>
      </a:accent4>
      <a:accent5>
        <a:srgbClr val="151F6D"/>
      </a:accent5>
      <a:accent6>
        <a:srgbClr val="BFB8AF"/>
      </a:accent6>
      <a:hlink>
        <a:srgbClr val="6CACE3"/>
      </a:hlink>
      <a:folHlink>
        <a:srgbClr val="007C9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HATemplate_2018  -  Read-Only" id="{EC226BB0-17B6-4D95-BA67-E3376C175F27}" vid="{FF0BC8C3-B4CB-41F1-83B5-24DAB17CDFB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40000</TotalTime>
  <Words>1149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ASHA Over-the-Counter (OTC) Hearing Aid Toolkit</vt:lpstr>
      <vt:lpstr>Your Information Here </vt:lpstr>
      <vt:lpstr>Hearing Loss and Public Health Facts</vt:lpstr>
      <vt:lpstr>Hearing Loss and Public Health Incident Hearing Loss and Comorbidity  </vt:lpstr>
      <vt:lpstr>How Can Physicians Help Patients with their Hearing?</vt:lpstr>
      <vt:lpstr>Types of Hearing Aids</vt:lpstr>
      <vt:lpstr>OTC Hearing Aids</vt:lpstr>
      <vt:lpstr>Who is a Candidate for OTC Hearing Aids? </vt:lpstr>
      <vt:lpstr>Pros and Cons of OTC Hearing Aids </vt:lpstr>
      <vt:lpstr>Summary</vt:lpstr>
      <vt:lpstr>Resources and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ASHA Over-the-Counter (OTC) Toolkit</dc:title>
  <dc:creator>Bria Collins</dc:creator>
  <cp:lastModifiedBy>Marquitta Merkison</cp:lastModifiedBy>
  <cp:revision>17</cp:revision>
  <cp:lastPrinted>2018-08-17T15:36:34Z</cp:lastPrinted>
  <dcterms:created xsi:type="dcterms:W3CDTF">2022-04-28T17:24:29Z</dcterms:created>
  <dcterms:modified xsi:type="dcterms:W3CDTF">2022-07-06T17:55:45Z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0x010100285724730BB144409C6E861209258967</vt:lpwstr>
  </property>
</Properties>
</file>